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3" r:id="rId3"/>
    <p:sldId id="257" r:id="rId4"/>
    <p:sldId id="258" r:id="rId5"/>
    <p:sldId id="274" r:id="rId6"/>
    <p:sldId id="275" r:id="rId7"/>
    <p:sldId id="279" r:id="rId8"/>
    <p:sldId id="276" r:id="rId9"/>
    <p:sldId id="280" r:id="rId10"/>
    <p:sldId id="281" r:id="rId11"/>
    <p:sldId id="278" r:id="rId12"/>
    <p:sldId id="285" r:id="rId13"/>
    <p:sldId id="282" r:id="rId14"/>
    <p:sldId id="283" r:id="rId15"/>
    <p:sldId id="284" r:id="rId16"/>
    <p:sldId id="286" r:id="rId17"/>
    <p:sldId id="287" r:id="rId18"/>
    <p:sldId id="288" r:id="rId19"/>
    <p:sldId id="289" r:id="rId2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F2F9D6-7F6B-457E-AA97-B94A5EFE335E}"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MX"/>
        </a:p>
      </dgm:t>
    </dgm:pt>
    <dgm:pt modelId="{92C77927-4C93-4E07-BAB2-F73F6F724C4E}">
      <dgm:prSet phldrT="[Texto]"/>
      <dgm:spPr/>
      <dgm:t>
        <a:bodyPr/>
        <a:lstStyle/>
        <a:p>
          <a:r>
            <a:rPr lang="es-MX" dirty="0" smtClean="0">
              <a:solidFill>
                <a:srgbClr val="000000"/>
              </a:solidFill>
            </a:rPr>
            <a:t>Si se tienen controles adecuados</a:t>
          </a:r>
          <a:endParaRPr lang="es-MX" dirty="0"/>
        </a:p>
      </dgm:t>
    </dgm:pt>
    <dgm:pt modelId="{305E52C5-7152-4266-AFAF-032A98895187}" type="parTrans" cxnId="{116DE4D8-B1E7-4175-979E-4DDB5F9854B8}">
      <dgm:prSet/>
      <dgm:spPr/>
      <dgm:t>
        <a:bodyPr/>
        <a:lstStyle/>
        <a:p>
          <a:endParaRPr lang="es-MX"/>
        </a:p>
      </dgm:t>
    </dgm:pt>
    <dgm:pt modelId="{04A40DAC-CF3B-4511-AA14-5954ACED430E}" type="sibTrans" cxnId="{116DE4D8-B1E7-4175-979E-4DDB5F9854B8}">
      <dgm:prSet/>
      <dgm:spPr/>
      <dgm:t>
        <a:bodyPr/>
        <a:lstStyle/>
        <a:p>
          <a:endParaRPr lang="es-MX"/>
        </a:p>
      </dgm:t>
    </dgm:pt>
    <dgm:pt modelId="{E1D03E75-1968-491E-9B76-8F7D79DE6AEB}">
      <dgm:prSet phldrT="[Texto]"/>
      <dgm:spPr/>
      <dgm:t>
        <a:bodyPr/>
        <a:lstStyle/>
        <a:p>
          <a:r>
            <a:rPr lang="es-MX" dirty="0" smtClean="0">
              <a:solidFill>
                <a:srgbClr val="000000"/>
              </a:solidFill>
            </a:rPr>
            <a:t>Si los controles permiten realizar las actividades con eficiencia</a:t>
          </a:r>
          <a:endParaRPr lang="es-MX" dirty="0"/>
        </a:p>
      </dgm:t>
    </dgm:pt>
    <dgm:pt modelId="{B316E2C4-A13E-4474-BD02-3430610E75A9}" type="parTrans" cxnId="{26FE4E85-FAB3-4AD0-B45C-940AB2FEC435}">
      <dgm:prSet/>
      <dgm:spPr/>
      <dgm:t>
        <a:bodyPr/>
        <a:lstStyle/>
        <a:p>
          <a:endParaRPr lang="es-MX"/>
        </a:p>
      </dgm:t>
    </dgm:pt>
    <dgm:pt modelId="{BC2EF6EC-E55E-4B92-B643-B2365AB3B0EC}" type="sibTrans" cxnId="{26FE4E85-FAB3-4AD0-B45C-940AB2FEC435}">
      <dgm:prSet/>
      <dgm:spPr/>
      <dgm:t>
        <a:bodyPr/>
        <a:lstStyle/>
        <a:p>
          <a:endParaRPr lang="es-MX"/>
        </a:p>
      </dgm:t>
    </dgm:pt>
    <dgm:pt modelId="{84528221-B833-4D8D-AAA1-A6128B82DF50}">
      <dgm:prSet phldrT="[Texto]"/>
      <dgm:spPr/>
      <dgm:t>
        <a:bodyPr/>
        <a:lstStyle/>
        <a:p>
          <a:r>
            <a:rPr lang="es-MX" dirty="0" smtClean="0">
              <a:solidFill>
                <a:srgbClr val="000000"/>
              </a:solidFill>
            </a:rPr>
            <a:t>Si se puede lograr una disminución de costos e incremento de la productividad</a:t>
          </a:r>
          <a:endParaRPr lang="es-MX" dirty="0"/>
        </a:p>
      </dgm:t>
    </dgm:pt>
    <dgm:pt modelId="{8C7FF8B8-404C-4DEB-8049-4E4ABFDCDDDD}" type="parTrans" cxnId="{29AC1F1E-A804-4D0A-AD98-FA645045A0C6}">
      <dgm:prSet/>
      <dgm:spPr/>
      <dgm:t>
        <a:bodyPr/>
        <a:lstStyle/>
        <a:p>
          <a:endParaRPr lang="es-MX"/>
        </a:p>
      </dgm:t>
    </dgm:pt>
    <dgm:pt modelId="{86D507D6-729D-4D65-B02D-E09FD5440595}" type="sibTrans" cxnId="{29AC1F1E-A804-4D0A-AD98-FA645045A0C6}">
      <dgm:prSet/>
      <dgm:spPr/>
      <dgm:t>
        <a:bodyPr/>
        <a:lstStyle/>
        <a:p>
          <a:endParaRPr lang="es-MX"/>
        </a:p>
      </dgm:t>
    </dgm:pt>
    <dgm:pt modelId="{D618E527-AFA4-4C34-8CA2-015814FB1A68}" type="pres">
      <dgm:prSet presAssocID="{2CF2F9D6-7F6B-457E-AA97-B94A5EFE335E}" presName="Name0" presStyleCnt="0">
        <dgm:presLayoutVars>
          <dgm:dir/>
          <dgm:resizeHandles val="exact"/>
        </dgm:presLayoutVars>
      </dgm:prSet>
      <dgm:spPr/>
      <dgm:t>
        <a:bodyPr/>
        <a:lstStyle/>
        <a:p>
          <a:endParaRPr lang="es-MX"/>
        </a:p>
      </dgm:t>
    </dgm:pt>
    <dgm:pt modelId="{FA973893-960E-426B-8F65-FC0F98601C60}" type="pres">
      <dgm:prSet presAssocID="{92C77927-4C93-4E07-BAB2-F73F6F724C4E}" presName="composite" presStyleCnt="0"/>
      <dgm:spPr/>
    </dgm:pt>
    <dgm:pt modelId="{2CD722C7-2EB3-4EDE-A70F-C71AE0691F0D}" type="pres">
      <dgm:prSet presAssocID="{92C77927-4C93-4E07-BAB2-F73F6F724C4E}" presName="rect1" presStyleLbl="trAlignAcc1" presStyleIdx="0" presStyleCnt="3">
        <dgm:presLayoutVars>
          <dgm:bulletEnabled val="1"/>
        </dgm:presLayoutVars>
      </dgm:prSet>
      <dgm:spPr/>
      <dgm:t>
        <a:bodyPr/>
        <a:lstStyle/>
        <a:p>
          <a:endParaRPr lang="es-MX"/>
        </a:p>
      </dgm:t>
    </dgm:pt>
    <dgm:pt modelId="{3088EFEE-E3C2-4C2E-AC41-80EA957ACB99}" type="pres">
      <dgm:prSet presAssocID="{92C77927-4C93-4E07-BAB2-F73F6F724C4E}" presName="rect2" presStyleLbl="fgImgPlace1" presStyleIdx="0" presStyleCnt="3"/>
      <dgm:spPr>
        <a:blipFill rotWithShape="1">
          <a:blip xmlns:r="http://schemas.openxmlformats.org/officeDocument/2006/relationships" r:embed="rId1"/>
          <a:stretch>
            <a:fillRect/>
          </a:stretch>
        </a:blipFill>
      </dgm:spPr>
    </dgm:pt>
    <dgm:pt modelId="{40AA53A0-4424-4535-8284-F5EE835997A6}" type="pres">
      <dgm:prSet presAssocID="{04A40DAC-CF3B-4511-AA14-5954ACED430E}" presName="sibTrans" presStyleCnt="0"/>
      <dgm:spPr/>
    </dgm:pt>
    <dgm:pt modelId="{17B7C9BE-F1C1-43E2-A45F-838FCB92561E}" type="pres">
      <dgm:prSet presAssocID="{E1D03E75-1968-491E-9B76-8F7D79DE6AEB}" presName="composite" presStyleCnt="0"/>
      <dgm:spPr/>
    </dgm:pt>
    <dgm:pt modelId="{9C6A65E3-61ED-4EE0-8959-7322A4FF4D6C}" type="pres">
      <dgm:prSet presAssocID="{E1D03E75-1968-491E-9B76-8F7D79DE6AEB}" presName="rect1" presStyleLbl="trAlignAcc1" presStyleIdx="1" presStyleCnt="3" custLinFactNeighborX="-2243" custLinFactNeighborY="-6893">
        <dgm:presLayoutVars>
          <dgm:bulletEnabled val="1"/>
        </dgm:presLayoutVars>
      </dgm:prSet>
      <dgm:spPr/>
      <dgm:t>
        <a:bodyPr/>
        <a:lstStyle/>
        <a:p>
          <a:endParaRPr lang="es-MX"/>
        </a:p>
      </dgm:t>
    </dgm:pt>
    <dgm:pt modelId="{870F30A1-1745-4F40-997D-4B0993419142}" type="pres">
      <dgm:prSet presAssocID="{E1D03E75-1968-491E-9B76-8F7D79DE6AEB}" presName="rect2" presStyleLbl="fgImgPlace1" presStyleIdx="1" presStyleCnt="3"/>
      <dgm:spPr>
        <a:blipFill rotWithShape="1">
          <a:blip xmlns:r="http://schemas.openxmlformats.org/officeDocument/2006/relationships" r:embed="rId2"/>
          <a:stretch>
            <a:fillRect/>
          </a:stretch>
        </a:blipFill>
      </dgm:spPr>
    </dgm:pt>
    <dgm:pt modelId="{BF31174A-D78B-4896-B838-6F84326039D4}" type="pres">
      <dgm:prSet presAssocID="{BC2EF6EC-E55E-4B92-B643-B2365AB3B0EC}" presName="sibTrans" presStyleCnt="0"/>
      <dgm:spPr/>
    </dgm:pt>
    <dgm:pt modelId="{2C5CC12C-796A-437C-81AE-6CAFF178C0CC}" type="pres">
      <dgm:prSet presAssocID="{84528221-B833-4D8D-AAA1-A6128B82DF50}" presName="composite" presStyleCnt="0"/>
      <dgm:spPr/>
    </dgm:pt>
    <dgm:pt modelId="{2C64C8F0-4FBF-4003-920F-955581ADCD01}" type="pres">
      <dgm:prSet presAssocID="{84528221-B833-4D8D-AAA1-A6128B82DF50}" presName="rect1" presStyleLbl="trAlignAcc1" presStyleIdx="2" presStyleCnt="3">
        <dgm:presLayoutVars>
          <dgm:bulletEnabled val="1"/>
        </dgm:presLayoutVars>
      </dgm:prSet>
      <dgm:spPr/>
      <dgm:t>
        <a:bodyPr/>
        <a:lstStyle/>
        <a:p>
          <a:endParaRPr lang="es-MX"/>
        </a:p>
      </dgm:t>
    </dgm:pt>
    <dgm:pt modelId="{8CBE797E-F86C-45A6-8929-D1C978E4B554}" type="pres">
      <dgm:prSet presAssocID="{84528221-B833-4D8D-AAA1-A6128B82DF50}" presName="rect2" presStyleLbl="fgImgPlace1" presStyleIdx="2" presStyleCnt="3"/>
      <dgm:spPr>
        <a:blipFill rotWithShape="1">
          <a:blip xmlns:r="http://schemas.openxmlformats.org/officeDocument/2006/relationships" r:embed="rId3"/>
          <a:stretch>
            <a:fillRect/>
          </a:stretch>
        </a:blipFill>
      </dgm:spPr>
    </dgm:pt>
  </dgm:ptLst>
  <dgm:cxnLst>
    <dgm:cxn modelId="{26FE4E85-FAB3-4AD0-B45C-940AB2FEC435}" srcId="{2CF2F9D6-7F6B-457E-AA97-B94A5EFE335E}" destId="{E1D03E75-1968-491E-9B76-8F7D79DE6AEB}" srcOrd="1" destOrd="0" parTransId="{B316E2C4-A13E-4474-BD02-3430610E75A9}" sibTransId="{BC2EF6EC-E55E-4B92-B643-B2365AB3B0EC}"/>
    <dgm:cxn modelId="{567FF26A-933B-40F4-8E2D-E9A7E0B8C5B2}" type="presOf" srcId="{E1D03E75-1968-491E-9B76-8F7D79DE6AEB}" destId="{9C6A65E3-61ED-4EE0-8959-7322A4FF4D6C}" srcOrd="0" destOrd="0" presId="urn:microsoft.com/office/officeart/2008/layout/PictureStrips"/>
    <dgm:cxn modelId="{365115A3-BA33-4108-9C12-D1AEDA9D27B1}" type="presOf" srcId="{92C77927-4C93-4E07-BAB2-F73F6F724C4E}" destId="{2CD722C7-2EB3-4EDE-A70F-C71AE0691F0D}" srcOrd="0" destOrd="0" presId="urn:microsoft.com/office/officeart/2008/layout/PictureStrips"/>
    <dgm:cxn modelId="{5D946E80-B33C-4FFE-8D99-C31E092D6EA7}" type="presOf" srcId="{84528221-B833-4D8D-AAA1-A6128B82DF50}" destId="{2C64C8F0-4FBF-4003-920F-955581ADCD01}" srcOrd="0" destOrd="0" presId="urn:microsoft.com/office/officeart/2008/layout/PictureStrips"/>
    <dgm:cxn modelId="{116DE4D8-B1E7-4175-979E-4DDB5F9854B8}" srcId="{2CF2F9D6-7F6B-457E-AA97-B94A5EFE335E}" destId="{92C77927-4C93-4E07-BAB2-F73F6F724C4E}" srcOrd="0" destOrd="0" parTransId="{305E52C5-7152-4266-AFAF-032A98895187}" sibTransId="{04A40DAC-CF3B-4511-AA14-5954ACED430E}"/>
    <dgm:cxn modelId="{A2DA7323-3B82-4C6E-BD06-221468A6AA1A}" type="presOf" srcId="{2CF2F9D6-7F6B-457E-AA97-B94A5EFE335E}" destId="{D618E527-AFA4-4C34-8CA2-015814FB1A68}" srcOrd="0" destOrd="0" presId="urn:microsoft.com/office/officeart/2008/layout/PictureStrips"/>
    <dgm:cxn modelId="{29AC1F1E-A804-4D0A-AD98-FA645045A0C6}" srcId="{2CF2F9D6-7F6B-457E-AA97-B94A5EFE335E}" destId="{84528221-B833-4D8D-AAA1-A6128B82DF50}" srcOrd="2" destOrd="0" parTransId="{8C7FF8B8-404C-4DEB-8049-4E4ABFDCDDDD}" sibTransId="{86D507D6-729D-4D65-B02D-E09FD5440595}"/>
    <dgm:cxn modelId="{7B3A4890-01DF-4EDA-A73A-D925C6E32298}" type="presParOf" srcId="{D618E527-AFA4-4C34-8CA2-015814FB1A68}" destId="{FA973893-960E-426B-8F65-FC0F98601C60}" srcOrd="0" destOrd="0" presId="urn:microsoft.com/office/officeart/2008/layout/PictureStrips"/>
    <dgm:cxn modelId="{0A05668F-46A7-4AA1-94A6-FBC4770BC6E5}" type="presParOf" srcId="{FA973893-960E-426B-8F65-FC0F98601C60}" destId="{2CD722C7-2EB3-4EDE-A70F-C71AE0691F0D}" srcOrd="0" destOrd="0" presId="urn:microsoft.com/office/officeart/2008/layout/PictureStrips"/>
    <dgm:cxn modelId="{34F2A47A-4985-4008-87DD-D754D904DB49}" type="presParOf" srcId="{FA973893-960E-426B-8F65-FC0F98601C60}" destId="{3088EFEE-E3C2-4C2E-AC41-80EA957ACB99}" srcOrd="1" destOrd="0" presId="urn:microsoft.com/office/officeart/2008/layout/PictureStrips"/>
    <dgm:cxn modelId="{76291584-7C20-4EB5-8D6A-65F3EEE81389}" type="presParOf" srcId="{D618E527-AFA4-4C34-8CA2-015814FB1A68}" destId="{40AA53A0-4424-4535-8284-F5EE835997A6}" srcOrd="1" destOrd="0" presId="urn:microsoft.com/office/officeart/2008/layout/PictureStrips"/>
    <dgm:cxn modelId="{348F550A-4CEE-4EB9-B4FA-4BFFC9561489}" type="presParOf" srcId="{D618E527-AFA4-4C34-8CA2-015814FB1A68}" destId="{17B7C9BE-F1C1-43E2-A45F-838FCB92561E}" srcOrd="2" destOrd="0" presId="urn:microsoft.com/office/officeart/2008/layout/PictureStrips"/>
    <dgm:cxn modelId="{5A430B3D-9AF5-4D8D-B68B-B62EC4CD442C}" type="presParOf" srcId="{17B7C9BE-F1C1-43E2-A45F-838FCB92561E}" destId="{9C6A65E3-61ED-4EE0-8959-7322A4FF4D6C}" srcOrd="0" destOrd="0" presId="urn:microsoft.com/office/officeart/2008/layout/PictureStrips"/>
    <dgm:cxn modelId="{B69F9D85-9AB7-47A2-83AF-BC0833E49E31}" type="presParOf" srcId="{17B7C9BE-F1C1-43E2-A45F-838FCB92561E}" destId="{870F30A1-1745-4F40-997D-4B0993419142}" srcOrd="1" destOrd="0" presId="urn:microsoft.com/office/officeart/2008/layout/PictureStrips"/>
    <dgm:cxn modelId="{EEA479B9-AF05-428B-8B40-65AF64603A1E}" type="presParOf" srcId="{D618E527-AFA4-4C34-8CA2-015814FB1A68}" destId="{BF31174A-D78B-4896-B838-6F84326039D4}" srcOrd="3" destOrd="0" presId="urn:microsoft.com/office/officeart/2008/layout/PictureStrips"/>
    <dgm:cxn modelId="{C1C349C9-4BC3-4CCA-82BF-7E7223C7D04C}" type="presParOf" srcId="{D618E527-AFA4-4C34-8CA2-015814FB1A68}" destId="{2C5CC12C-796A-437C-81AE-6CAFF178C0CC}" srcOrd="4" destOrd="0" presId="urn:microsoft.com/office/officeart/2008/layout/PictureStrips"/>
    <dgm:cxn modelId="{5680A847-DF38-4954-8CA5-71BF26575389}" type="presParOf" srcId="{2C5CC12C-796A-437C-81AE-6CAFF178C0CC}" destId="{2C64C8F0-4FBF-4003-920F-955581ADCD01}" srcOrd="0" destOrd="0" presId="urn:microsoft.com/office/officeart/2008/layout/PictureStrips"/>
    <dgm:cxn modelId="{268D20E8-191F-450A-A878-3BD7DA8C4F29}" type="presParOf" srcId="{2C5CC12C-796A-437C-81AE-6CAFF178C0CC}" destId="{8CBE797E-F86C-45A6-8929-D1C978E4B554}"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415EF0-6340-42C6-8B84-5E7A4B3A08C0}" type="doc">
      <dgm:prSet loTypeId="urn:microsoft.com/office/officeart/2005/8/layout/radial5" loCatId="relationship" qsTypeId="urn:microsoft.com/office/officeart/2005/8/quickstyle/simple4" qsCatId="simple" csTypeId="urn:microsoft.com/office/officeart/2005/8/colors/accent0_3" csCatId="mainScheme" phldr="1"/>
      <dgm:spPr/>
      <dgm:t>
        <a:bodyPr/>
        <a:lstStyle/>
        <a:p>
          <a:endParaRPr lang="es-MX"/>
        </a:p>
      </dgm:t>
    </dgm:pt>
    <dgm:pt modelId="{F3369AB2-C7E3-4E7A-81E8-DD05DC9432C0}">
      <dgm:prSet phldrT="[Texto]"/>
      <dgm:spPr/>
      <dgm:t>
        <a:bodyPr/>
        <a:lstStyle/>
        <a:p>
          <a:r>
            <a:rPr lang="es-MX" dirty="0" smtClean="0">
              <a:effectLst>
                <a:glow rad="228600">
                  <a:schemeClr val="accent4">
                    <a:satMod val="175000"/>
                    <a:alpha val="40000"/>
                  </a:schemeClr>
                </a:glow>
              </a:effectLst>
            </a:rPr>
            <a:t>ORGANIZACION</a:t>
          </a:r>
          <a:endParaRPr lang="es-MX" dirty="0">
            <a:effectLst>
              <a:glow rad="228600">
                <a:schemeClr val="accent4">
                  <a:satMod val="175000"/>
                  <a:alpha val="40000"/>
                </a:schemeClr>
              </a:glow>
            </a:effectLst>
          </a:endParaRPr>
        </a:p>
      </dgm:t>
    </dgm:pt>
    <dgm:pt modelId="{A7AE1A95-BDF9-4710-8D51-D1EF0EBACE76}" type="parTrans" cxnId="{1423659E-2890-4351-9A3B-F83BC17F2705}">
      <dgm:prSet/>
      <dgm:spPr/>
      <dgm:t>
        <a:bodyPr/>
        <a:lstStyle/>
        <a:p>
          <a:endParaRPr lang="es-MX"/>
        </a:p>
      </dgm:t>
    </dgm:pt>
    <dgm:pt modelId="{4E191A5B-DA3E-4C4A-B540-C9A6F27FEE03}" type="sibTrans" cxnId="{1423659E-2890-4351-9A3B-F83BC17F2705}">
      <dgm:prSet/>
      <dgm:spPr/>
      <dgm:t>
        <a:bodyPr/>
        <a:lstStyle/>
        <a:p>
          <a:endParaRPr lang="es-MX"/>
        </a:p>
      </dgm:t>
    </dgm:pt>
    <dgm:pt modelId="{50B82C20-456E-4D6C-ABED-AC3952DD7F84}">
      <dgm:prSet phldrT="[Texto]"/>
      <dgm:spPr/>
      <dgm:t>
        <a:bodyPr/>
        <a:lstStyle/>
        <a:p>
          <a:r>
            <a:rPr lang="es-MX" b="1" cap="none" spc="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COMPRAS</a:t>
          </a:r>
          <a:endParaRPr lang="es-MX"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dgm:t>
    </dgm:pt>
    <dgm:pt modelId="{C4B99067-62D8-451C-AB60-2AB07565F573}" type="parTrans" cxnId="{D7649BF2-86DC-4033-B6BC-046D19AE31F5}">
      <dgm:prSet/>
      <dgm:spPr/>
      <dgm:t>
        <a:bodyPr/>
        <a:lstStyle/>
        <a:p>
          <a:endParaRPr lang="es-MX"/>
        </a:p>
      </dgm:t>
    </dgm:pt>
    <dgm:pt modelId="{561EB3BB-78BC-4526-9AD7-93B7B88A87D2}" type="sibTrans" cxnId="{D7649BF2-86DC-4033-B6BC-046D19AE31F5}">
      <dgm:prSet/>
      <dgm:spPr/>
      <dgm:t>
        <a:bodyPr/>
        <a:lstStyle/>
        <a:p>
          <a:endParaRPr lang="es-MX"/>
        </a:p>
      </dgm:t>
    </dgm:pt>
    <dgm:pt modelId="{82594E9D-68D3-4D89-8EEB-A775E5146793}">
      <dgm:prSet phldrT="[Texto]"/>
      <dgm:spPr/>
      <dgm:t>
        <a:bodyPr/>
        <a:lstStyle/>
        <a:p>
          <a:r>
            <a:rPr lang="es-MX" b="1" cap="none" spc="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PRODUCCION</a:t>
          </a:r>
          <a:endParaRPr lang="es-MX"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dgm:t>
    </dgm:pt>
    <dgm:pt modelId="{0369C3D2-DD22-4487-BB3B-5C9E411EE35D}" type="parTrans" cxnId="{B8F49355-EFDD-4869-92C8-C3E00E210543}">
      <dgm:prSet/>
      <dgm:spPr/>
      <dgm:t>
        <a:bodyPr/>
        <a:lstStyle/>
        <a:p>
          <a:endParaRPr lang="es-MX"/>
        </a:p>
      </dgm:t>
    </dgm:pt>
    <dgm:pt modelId="{58C80194-46A3-45B2-9B17-18FA379B5060}" type="sibTrans" cxnId="{B8F49355-EFDD-4869-92C8-C3E00E210543}">
      <dgm:prSet/>
      <dgm:spPr/>
      <dgm:t>
        <a:bodyPr/>
        <a:lstStyle/>
        <a:p>
          <a:endParaRPr lang="es-MX"/>
        </a:p>
      </dgm:t>
    </dgm:pt>
    <dgm:pt modelId="{529CC5E9-B899-4B1B-B0EF-EE754475E729}">
      <dgm:prSet phldrT="[Texto]"/>
      <dgm:spPr/>
      <dgm:t>
        <a:bodyPr/>
        <a:lstStyle/>
        <a:p>
          <a:r>
            <a:rPr lang="es-MX"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FINANZAS</a:t>
          </a:r>
          <a:endParaRPr lang="es-MX" dirty="0">
            <a:effectLst>
              <a:glow rad="101600">
                <a:srgbClr val="FF0000">
                  <a:alpha val="60000"/>
                </a:srgbClr>
              </a:glow>
            </a:effectLst>
          </a:endParaRPr>
        </a:p>
      </dgm:t>
    </dgm:pt>
    <dgm:pt modelId="{BEFE9E9E-3661-432E-96CA-8B9B07BA12D6}" type="parTrans" cxnId="{5DA918A0-29A6-4278-A6C7-05A717C0C7B4}">
      <dgm:prSet/>
      <dgm:spPr/>
      <dgm:t>
        <a:bodyPr/>
        <a:lstStyle/>
        <a:p>
          <a:endParaRPr lang="es-MX"/>
        </a:p>
      </dgm:t>
    </dgm:pt>
    <dgm:pt modelId="{2B7C92BB-9C98-4280-9B27-04A1D0486C30}" type="sibTrans" cxnId="{5DA918A0-29A6-4278-A6C7-05A717C0C7B4}">
      <dgm:prSet/>
      <dgm:spPr/>
      <dgm:t>
        <a:bodyPr/>
        <a:lstStyle/>
        <a:p>
          <a:endParaRPr lang="es-MX"/>
        </a:p>
      </dgm:t>
    </dgm:pt>
    <dgm:pt modelId="{01F528F7-4B4A-4C05-BB31-48C1D311F704}">
      <dgm:prSet phldrT="[Texto]"/>
      <dgm:spPr/>
      <dgm:t>
        <a:bodyPr/>
        <a:lstStyle/>
        <a:p>
          <a:r>
            <a:rPr lang="es-MX"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VENTAS</a:t>
          </a:r>
          <a:endParaRPr lang="es-MX" dirty="0">
            <a:effectLst>
              <a:glow rad="101600">
                <a:srgbClr val="FF0000">
                  <a:alpha val="60000"/>
                </a:srgbClr>
              </a:glow>
            </a:effectLst>
          </a:endParaRPr>
        </a:p>
      </dgm:t>
    </dgm:pt>
    <dgm:pt modelId="{A8C2615D-408E-4C0B-9F88-CB48A4E244B7}" type="parTrans" cxnId="{64A18373-1869-4933-8688-FD14BFBCB576}">
      <dgm:prSet/>
      <dgm:spPr/>
      <dgm:t>
        <a:bodyPr/>
        <a:lstStyle/>
        <a:p>
          <a:endParaRPr lang="es-MX"/>
        </a:p>
      </dgm:t>
    </dgm:pt>
    <dgm:pt modelId="{49AABB66-30A9-4BD6-8C83-D8E20F7444AA}" type="sibTrans" cxnId="{64A18373-1869-4933-8688-FD14BFBCB576}">
      <dgm:prSet/>
      <dgm:spPr/>
      <dgm:t>
        <a:bodyPr/>
        <a:lstStyle/>
        <a:p>
          <a:endParaRPr lang="es-MX"/>
        </a:p>
      </dgm:t>
    </dgm:pt>
    <dgm:pt modelId="{9539D9A6-FDD5-45B8-A10B-C2E25E003B01}">
      <dgm:prSet/>
      <dgm:spPr/>
      <dgm:t>
        <a:bodyPr/>
        <a:lstStyle/>
        <a:p>
          <a:r>
            <a:rPr lang="es-MX" b="1" cap="none" spc="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PERSONAL</a:t>
          </a:r>
          <a:endParaRPr lang="es-MX"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dgm:t>
    </dgm:pt>
    <dgm:pt modelId="{CA381799-B708-488B-B2B9-8664B06FD7B3}" type="parTrans" cxnId="{F8A9DF2D-2309-4DF8-B8E1-E7E22E055C7D}">
      <dgm:prSet/>
      <dgm:spPr/>
      <dgm:t>
        <a:bodyPr/>
        <a:lstStyle/>
        <a:p>
          <a:endParaRPr lang="es-MX"/>
        </a:p>
      </dgm:t>
    </dgm:pt>
    <dgm:pt modelId="{44EF3D78-825E-49F6-9524-47E58D6DBB9E}" type="sibTrans" cxnId="{F8A9DF2D-2309-4DF8-B8E1-E7E22E055C7D}">
      <dgm:prSet/>
      <dgm:spPr/>
      <dgm:t>
        <a:bodyPr/>
        <a:lstStyle/>
        <a:p>
          <a:endParaRPr lang="es-MX"/>
        </a:p>
      </dgm:t>
    </dgm:pt>
    <dgm:pt modelId="{6D74EBE9-E570-4FF3-94B9-B132EDE26B5D}" type="pres">
      <dgm:prSet presAssocID="{64415EF0-6340-42C6-8B84-5E7A4B3A08C0}" presName="Name0" presStyleCnt="0">
        <dgm:presLayoutVars>
          <dgm:chMax val="1"/>
          <dgm:dir/>
          <dgm:animLvl val="ctr"/>
          <dgm:resizeHandles val="exact"/>
        </dgm:presLayoutVars>
      </dgm:prSet>
      <dgm:spPr/>
      <dgm:t>
        <a:bodyPr/>
        <a:lstStyle/>
        <a:p>
          <a:endParaRPr lang="es-MX"/>
        </a:p>
      </dgm:t>
    </dgm:pt>
    <dgm:pt modelId="{4FAA006D-C57D-40B5-9C11-469962223BD7}" type="pres">
      <dgm:prSet presAssocID="{F3369AB2-C7E3-4E7A-81E8-DD05DC9432C0}" presName="centerShape" presStyleLbl="node0" presStyleIdx="0" presStyleCnt="1"/>
      <dgm:spPr/>
      <dgm:t>
        <a:bodyPr/>
        <a:lstStyle/>
        <a:p>
          <a:endParaRPr lang="es-MX"/>
        </a:p>
      </dgm:t>
    </dgm:pt>
    <dgm:pt modelId="{A815E6AE-6DB9-4EA2-8A83-FE8F4636FC1C}" type="pres">
      <dgm:prSet presAssocID="{C4B99067-62D8-451C-AB60-2AB07565F573}" presName="parTrans" presStyleLbl="sibTrans2D1" presStyleIdx="0" presStyleCnt="5"/>
      <dgm:spPr/>
      <dgm:t>
        <a:bodyPr/>
        <a:lstStyle/>
        <a:p>
          <a:endParaRPr lang="es-MX"/>
        </a:p>
      </dgm:t>
    </dgm:pt>
    <dgm:pt modelId="{07EC1FB3-B802-4720-B3BC-7366C9A7E351}" type="pres">
      <dgm:prSet presAssocID="{C4B99067-62D8-451C-AB60-2AB07565F573}" presName="connectorText" presStyleLbl="sibTrans2D1" presStyleIdx="0" presStyleCnt="5"/>
      <dgm:spPr/>
      <dgm:t>
        <a:bodyPr/>
        <a:lstStyle/>
        <a:p>
          <a:endParaRPr lang="es-MX"/>
        </a:p>
      </dgm:t>
    </dgm:pt>
    <dgm:pt modelId="{60936671-6DC7-431C-97A8-D0C2D1E47F63}" type="pres">
      <dgm:prSet presAssocID="{50B82C20-456E-4D6C-ABED-AC3952DD7F84}" presName="node" presStyleLbl="node1" presStyleIdx="0" presStyleCnt="5">
        <dgm:presLayoutVars>
          <dgm:bulletEnabled val="1"/>
        </dgm:presLayoutVars>
      </dgm:prSet>
      <dgm:spPr/>
      <dgm:t>
        <a:bodyPr/>
        <a:lstStyle/>
        <a:p>
          <a:endParaRPr lang="es-MX"/>
        </a:p>
      </dgm:t>
    </dgm:pt>
    <dgm:pt modelId="{18796E06-CB7E-4A1C-BA9C-E2CEEE034271}" type="pres">
      <dgm:prSet presAssocID="{0369C3D2-DD22-4487-BB3B-5C9E411EE35D}" presName="parTrans" presStyleLbl="sibTrans2D1" presStyleIdx="1" presStyleCnt="5"/>
      <dgm:spPr/>
      <dgm:t>
        <a:bodyPr/>
        <a:lstStyle/>
        <a:p>
          <a:endParaRPr lang="es-MX"/>
        </a:p>
      </dgm:t>
    </dgm:pt>
    <dgm:pt modelId="{D4F8A855-9748-4BF2-9748-B8B8AF87B5B1}" type="pres">
      <dgm:prSet presAssocID="{0369C3D2-DD22-4487-BB3B-5C9E411EE35D}" presName="connectorText" presStyleLbl="sibTrans2D1" presStyleIdx="1" presStyleCnt="5"/>
      <dgm:spPr/>
      <dgm:t>
        <a:bodyPr/>
        <a:lstStyle/>
        <a:p>
          <a:endParaRPr lang="es-MX"/>
        </a:p>
      </dgm:t>
    </dgm:pt>
    <dgm:pt modelId="{1515C13D-3ECE-49BC-8FFE-71FEE133F005}" type="pres">
      <dgm:prSet presAssocID="{82594E9D-68D3-4D89-8EEB-A775E5146793}" presName="node" presStyleLbl="node1" presStyleIdx="1" presStyleCnt="5">
        <dgm:presLayoutVars>
          <dgm:bulletEnabled val="1"/>
        </dgm:presLayoutVars>
      </dgm:prSet>
      <dgm:spPr/>
      <dgm:t>
        <a:bodyPr/>
        <a:lstStyle/>
        <a:p>
          <a:endParaRPr lang="es-MX"/>
        </a:p>
      </dgm:t>
    </dgm:pt>
    <dgm:pt modelId="{E1C1E188-A832-40F7-B6E2-7BA54DB549C2}" type="pres">
      <dgm:prSet presAssocID="{A8C2615D-408E-4C0B-9F88-CB48A4E244B7}" presName="parTrans" presStyleLbl="sibTrans2D1" presStyleIdx="2" presStyleCnt="5"/>
      <dgm:spPr/>
      <dgm:t>
        <a:bodyPr/>
        <a:lstStyle/>
        <a:p>
          <a:endParaRPr lang="es-MX"/>
        </a:p>
      </dgm:t>
    </dgm:pt>
    <dgm:pt modelId="{BB4FAAC5-2681-4A62-A860-AB0AD8DFE5DA}" type="pres">
      <dgm:prSet presAssocID="{A8C2615D-408E-4C0B-9F88-CB48A4E244B7}" presName="connectorText" presStyleLbl="sibTrans2D1" presStyleIdx="2" presStyleCnt="5"/>
      <dgm:spPr/>
      <dgm:t>
        <a:bodyPr/>
        <a:lstStyle/>
        <a:p>
          <a:endParaRPr lang="es-MX"/>
        </a:p>
      </dgm:t>
    </dgm:pt>
    <dgm:pt modelId="{52E4F7AD-F9D7-495A-8352-298A2F8442AD}" type="pres">
      <dgm:prSet presAssocID="{01F528F7-4B4A-4C05-BB31-48C1D311F704}" presName="node" presStyleLbl="node1" presStyleIdx="2" presStyleCnt="5">
        <dgm:presLayoutVars>
          <dgm:bulletEnabled val="1"/>
        </dgm:presLayoutVars>
      </dgm:prSet>
      <dgm:spPr/>
      <dgm:t>
        <a:bodyPr/>
        <a:lstStyle/>
        <a:p>
          <a:endParaRPr lang="es-MX"/>
        </a:p>
      </dgm:t>
    </dgm:pt>
    <dgm:pt modelId="{1DACD031-D673-4E02-B9A9-A26CB66C2991}" type="pres">
      <dgm:prSet presAssocID="{CA381799-B708-488B-B2B9-8664B06FD7B3}" presName="parTrans" presStyleLbl="sibTrans2D1" presStyleIdx="3" presStyleCnt="5"/>
      <dgm:spPr/>
      <dgm:t>
        <a:bodyPr/>
        <a:lstStyle/>
        <a:p>
          <a:endParaRPr lang="es-MX"/>
        </a:p>
      </dgm:t>
    </dgm:pt>
    <dgm:pt modelId="{4D00EDC2-C515-4055-A682-5AF0E6F009F4}" type="pres">
      <dgm:prSet presAssocID="{CA381799-B708-488B-B2B9-8664B06FD7B3}" presName="connectorText" presStyleLbl="sibTrans2D1" presStyleIdx="3" presStyleCnt="5"/>
      <dgm:spPr/>
      <dgm:t>
        <a:bodyPr/>
        <a:lstStyle/>
        <a:p>
          <a:endParaRPr lang="es-MX"/>
        </a:p>
      </dgm:t>
    </dgm:pt>
    <dgm:pt modelId="{CBEC8F4E-9ECE-4B1A-B6BA-A5F50791FA0B}" type="pres">
      <dgm:prSet presAssocID="{9539D9A6-FDD5-45B8-A10B-C2E25E003B01}" presName="node" presStyleLbl="node1" presStyleIdx="3" presStyleCnt="5">
        <dgm:presLayoutVars>
          <dgm:bulletEnabled val="1"/>
        </dgm:presLayoutVars>
      </dgm:prSet>
      <dgm:spPr/>
      <dgm:t>
        <a:bodyPr/>
        <a:lstStyle/>
        <a:p>
          <a:endParaRPr lang="es-MX"/>
        </a:p>
      </dgm:t>
    </dgm:pt>
    <dgm:pt modelId="{80724392-CD4A-402E-BC1A-E9B36CDB3D19}" type="pres">
      <dgm:prSet presAssocID="{BEFE9E9E-3661-432E-96CA-8B9B07BA12D6}" presName="parTrans" presStyleLbl="sibTrans2D1" presStyleIdx="4" presStyleCnt="5"/>
      <dgm:spPr/>
      <dgm:t>
        <a:bodyPr/>
        <a:lstStyle/>
        <a:p>
          <a:endParaRPr lang="es-MX"/>
        </a:p>
      </dgm:t>
    </dgm:pt>
    <dgm:pt modelId="{F45B2E9A-1655-4825-9E9B-CE3D314D99E2}" type="pres">
      <dgm:prSet presAssocID="{BEFE9E9E-3661-432E-96CA-8B9B07BA12D6}" presName="connectorText" presStyleLbl="sibTrans2D1" presStyleIdx="4" presStyleCnt="5"/>
      <dgm:spPr/>
      <dgm:t>
        <a:bodyPr/>
        <a:lstStyle/>
        <a:p>
          <a:endParaRPr lang="es-MX"/>
        </a:p>
      </dgm:t>
    </dgm:pt>
    <dgm:pt modelId="{E2C9A613-41BE-441E-8AEF-B0BC61773156}" type="pres">
      <dgm:prSet presAssocID="{529CC5E9-B899-4B1B-B0EF-EE754475E729}" presName="node" presStyleLbl="node1" presStyleIdx="4" presStyleCnt="5">
        <dgm:presLayoutVars>
          <dgm:bulletEnabled val="1"/>
        </dgm:presLayoutVars>
      </dgm:prSet>
      <dgm:spPr/>
      <dgm:t>
        <a:bodyPr/>
        <a:lstStyle/>
        <a:p>
          <a:endParaRPr lang="es-MX"/>
        </a:p>
      </dgm:t>
    </dgm:pt>
  </dgm:ptLst>
  <dgm:cxnLst>
    <dgm:cxn modelId="{5DA918A0-29A6-4278-A6C7-05A717C0C7B4}" srcId="{F3369AB2-C7E3-4E7A-81E8-DD05DC9432C0}" destId="{529CC5E9-B899-4B1B-B0EF-EE754475E729}" srcOrd="4" destOrd="0" parTransId="{BEFE9E9E-3661-432E-96CA-8B9B07BA12D6}" sibTransId="{2B7C92BB-9C98-4280-9B27-04A1D0486C30}"/>
    <dgm:cxn modelId="{D448360C-3768-422D-9513-B28C7B08AD58}" type="presOf" srcId="{82594E9D-68D3-4D89-8EEB-A775E5146793}" destId="{1515C13D-3ECE-49BC-8FFE-71FEE133F005}" srcOrd="0" destOrd="0" presId="urn:microsoft.com/office/officeart/2005/8/layout/radial5"/>
    <dgm:cxn modelId="{3313D446-CCEF-48F6-B73A-15FE5A1B1323}" type="presOf" srcId="{529CC5E9-B899-4B1B-B0EF-EE754475E729}" destId="{E2C9A613-41BE-441E-8AEF-B0BC61773156}" srcOrd="0" destOrd="0" presId="urn:microsoft.com/office/officeart/2005/8/layout/radial5"/>
    <dgm:cxn modelId="{6CBF6633-3205-4AF2-B7B6-805C1DBABD62}" type="presOf" srcId="{CA381799-B708-488B-B2B9-8664B06FD7B3}" destId="{4D00EDC2-C515-4055-A682-5AF0E6F009F4}" srcOrd="1" destOrd="0" presId="urn:microsoft.com/office/officeart/2005/8/layout/radial5"/>
    <dgm:cxn modelId="{4439DEA3-9499-456A-8470-47D55419C8B0}" type="presOf" srcId="{CA381799-B708-488B-B2B9-8664B06FD7B3}" destId="{1DACD031-D673-4E02-B9A9-A26CB66C2991}" srcOrd="0" destOrd="0" presId="urn:microsoft.com/office/officeart/2005/8/layout/radial5"/>
    <dgm:cxn modelId="{D1AE750B-FBAE-4F62-8CAB-90DD1B5C69A2}" type="presOf" srcId="{BEFE9E9E-3661-432E-96CA-8B9B07BA12D6}" destId="{F45B2E9A-1655-4825-9E9B-CE3D314D99E2}" srcOrd="1" destOrd="0" presId="urn:microsoft.com/office/officeart/2005/8/layout/radial5"/>
    <dgm:cxn modelId="{90CF6364-CD00-471B-8CE2-D3DCA31A4541}" type="presOf" srcId="{01F528F7-4B4A-4C05-BB31-48C1D311F704}" destId="{52E4F7AD-F9D7-495A-8352-298A2F8442AD}" srcOrd="0" destOrd="0" presId="urn:microsoft.com/office/officeart/2005/8/layout/radial5"/>
    <dgm:cxn modelId="{0129FD3A-03BC-44CD-A23C-3CF5B092F51C}" type="presOf" srcId="{50B82C20-456E-4D6C-ABED-AC3952DD7F84}" destId="{60936671-6DC7-431C-97A8-D0C2D1E47F63}" srcOrd="0" destOrd="0" presId="urn:microsoft.com/office/officeart/2005/8/layout/radial5"/>
    <dgm:cxn modelId="{840AFFCB-5DE4-4E18-A641-7411916DA83E}" type="presOf" srcId="{C4B99067-62D8-451C-AB60-2AB07565F573}" destId="{07EC1FB3-B802-4720-B3BC-7366C9A7E351}" srcOrd="1" destOrd="0" presId="urn:microsoft.com/office/officeart/2005/8/layout/radial5"/>
    <dgm:cxn modelId="{6E66828D-48D6-436B-846B-BA473933A590}" type="presOf" srcId="{A8C2615D-408E-4C0B-9F88-CB48A4E244B7}" destId="{BB4FAAC5-2681-4A62-A860-AB0AD8DFE5DA}" srcOrd="1" destOrd="0" presId="urn:microsoft.com/office/officeart/2005/8/layout/radial5"/>
    <dgm:cxn modelId="{F8A9DF2D-2309-4DF8-B8E1-E7E22E055C7D}" srcId="{F3369AB2-C7E3-4E7A-81E8-DD05DC9432C0}" destId="{9539D9A6-FDD5-45B8-A10B-C2E25E003B01}" srcOrd="3" destOrd="0" parTransId="{CA381799-B708-488B-B2B9-8664B06FD7B3}" sibTransId="{44EF3D78-825E-49F6-9524-47E58D6DBB9E}"/>
    <dgm:cxn modelId="{8CD2E81A-7725-4A6C-AF9B-46794AE323DB}" type="presOf" srcId="{64415EF0-6340-42C6-8B84-5E7A4B3A08C0}" destId="{6D74EBE9-E570-4FF3-94B9-B132EDE26B5D}" srcOrd="0" destOrd="0" presId="urn:microsoft.com/office/officeart/2005/8/layout/radial5"/>
    <dgm:cxn modelId="{5EE05858-D616-4815-BB9E-D902CE7616B9}" type="presOf" srcId="{C4B99067-62D8-451C-AB60-2AB07565F573}" destId="{A815E6AE-6DB9-4EA2-8A83-FE8F4636FC1C}" srcOrd="0" destOrd="0" presId="urn:microsoft.com/office/officeart/2005/8/layout/radial5"/>
    <dgm:cxn modelId="{E8A1FD90-03F2-48F6-8522-0FD4D278CBD5}" type="presOf" srcId="{0369C3D2-DD22-4487-BB3B-5C9E411EE35D}" destId="{D4F8A855-9748-4BF2-9748-B8B8AF87B5B1}" srcOrd="1" destOrd="0" presId="urn:microsoft.com/office/officeart/2005/8/layout/radial5"/>
    <dgm:cxn modelId="{6047B733-51C6-4A9F-B681-499A585FAC15}" type="presOf" srcId="{BEFE9E9E-3661-432E-96CA-8B9B07BA12D6}" destId="{80724392-CD4A-402E-BC1A-E9B36CDB3D19}" srcOrd="0" destOrd="0" presId="urn:microsoft.com/office/officeart/2005/8/layout/radial5"/>
    <dgm:cxn modelId="{1423659E-2890-4351-9A3B-F83BC17F2705}" srcId="{64415EF0-6340-42C6-8B84-5E7A4B3A08C0}" destId="{F3369AB2-C7E3-4E7A-81E8-DD05DC9432C0}" srcOrd="0" destOrd="0" parTransId="{A7AE1A95-BDF9-4710-8D51-D1EF0EBACE76}" sibTransId="{4E191A5B-DA3E-4C4A-B540-C9A6F27FEE03}"/>
    <dgm:cxn modelId="{58FC869F-9E8C-4D0B-A95C-54552432C83F}" type="presOf" srcId="{0369C3D2-DD22-4487-BB3B-5C9E411EE35D}" destId="{18796E06-CB7E-4A1C-BA9C-E2CEEE034271}" srcOrd="0" destOrd="0" presId="urn:microsoft.com/office/officeart/2005/8/layout/radial5"/>
    <dgm:cxn modelId="{B626DBB0-16B5-466E-A038-5A51D21DA890}" type="presOf" srcId="{9539D9A6-FDD5-45B8-A10B-C2E25E003B01}" destId="{CBEC8F4E-9ECE-4B1A-B6BA-A5F50791FA0B}" srcOrd="0" destOrd="0" presId="urn:microsoft.com/office/officeart/2005/8/layout/radial5"/>
    <dgm:cxn modelId="{B8F49355-EFDD-4869-92C8-C3E00E210543}" srcId="{F3369AB2-C7E3-4E7A-81E8-DD05DC9432C0}" destId="{82594E9D-68D3-4D89-8EEB-A775E5146793}" srcOrd="1" destOrd="0" parTransId="{0369C3D2-DD22-4487-BB3B-5C9E411EE35D}" sibTransId="{58C80194-46A3-45B2-9B17-18FA379B5060}"/>
    <dgm:cxn modelId="{8B01BCDF-1677-49B2-9A19-B142D0DBC66E}" type="presOf" srcId="{F3369AB2-C7E3-4E7A-81E8-DD05DC9432C0}" destId="{4FAA006D-C57D-40B5-9C11-469962223BD7}" srcOrd="0" destOrd="0" presId="urn:microsoft.com/office/officeart/2005/8/layout/radial5"/>
    <dgm:cxn modelId="{D7649BF2-86DC-4033-B6BC-046D19AE31F5}" srcId="{F3369AB2-C7E3-4E7A-81E8-DD05DC9432C0}" destId="{50B82C20-456E-4D6C-ABED-AC3952DD7F84}" srcOrd="0" destOrd="0" parTransId="{C4B99067-62D8-451C-AB60-2AB07565F573}" sibTransId="{561EB3BB-78BC-4526-9AD7-93B7B88A87D2}"/>
    <dgm:cxn modelId="{43825707-6B08-4E16-BC5A-1D42D78408F4}" type="presOf" srcId="{A8C2615D-408E-4C0B-9F88-CB48A4E244B7}" destId="{E1C1E188-A832-40F7-B6E2-7BA54DB549C2}" srcOrd="0" destOrd="0" presId="urn:microsoft.com/office/officeart/2005/8/layout/radial5"/>
    <dgm:cxn modelId="{64A18373-1869-4933-8688-FD14BFBCB576}" srcId="{F3369AB2-C7E3-4E7A-81E8-DD05DC9432C0}" destId="{01F528F7-4B4A-4C05-BB31-48C1D311F704}" srcOrd="2" destOrd="0" parTransId="{A8C2615D-408E-4C0B-9F88-CB48A4E244B7}" sibTransId="{49AABB66-30A9-4BD6-8C83-D8E20F7444AA}"/>
    <dgm:cxn modelId="{BE22F349-F3B1-4C74-A31A-72FA68681D61}" type="presParOf" srcId="{6D74EBE9-E570-4FF3-94B9-B132EDE26B5D}" destId="{4FAA006D-C57D-40B5-9C11-469962223BD7}" srcOrd="0" destOrd="0" presId="urn:microsoft.com/office/officeart/2005/8/layout/radial5"/>
    <dgm:cxn modelId="{66B773C5-2C02-4C19-9589-05E894AB67AC}" type="presParOf" srcId="{6D74EBE9-E570-4FF3-94B9-B132EDE26B5D}" destId="{A815E6AE-6DB9-4EA2-8A83-FE8F4636FC1C}" srcOrd="1" destOrd="0" presId="urn:microsoft.com/office/officeart/2005/8/layout/radial5"/>
    <dgm:cxn modelId="{26719F56-CC1A-4A6C-8C77-21835420DF7C}" type="presParOf" srcId="{A815E6AE-6DB9-4EA2-8A83-FE8F4636FC1C}" destId="{07EC1FB3-B802-4720-B3BC-7366C9A7E351}" srcOrd="0" destOrd="0" presId="urn:microsoft.com/office/officeart/2005/8/layout/radial5"/>
    <dgm:cxn modelId="{76D4F9EA-2A5B-48DF-933B-9EFE1F1CFD0A}" type="presParOf" srcId="{6D74EBE9-E570-4FF3-94B9-B132EDE26B5D}" destId="{60936671-6DC7-431C-97A8-D0C2D1E47F63}" srcOrd="2" destOrd="0" presId="urn:microsoft.com/office/officeart/2005/8/layout/radial5"/>
    <dgm:cxn modelId="{ED57A01A-B819-4546-8511-8E0AB2A317C2}" type="presParOf" srcId="{6D74EBE9-E570-4FF3-94B9-B132EDE26B5D}" destId="{18796E06-CB7E-4A1C-BA9C-E2CEEE034271}" srcOrd="3" destOrd="0" presId="urn:microsoft.com/office/officeart/2005/8/layout/radial5"/>
    <dgm:cxn modelId="{7C092203-9AFB-446A-8F02-95303E438644}" type="presParOf" srcId="{18796E06-CB7E-4A1C-BA9C-E2CEEE034271}" destId="{D4F8A855-9748-4BF2-9748-B8B8AF87B5B1}" srcOrd="0" destOrd="0" presId="urn:microsoft.com/office/officeart/2005/8/layout/radial5"/>
    <dgm:cxn modelId="{C20322F3-1E7D-4D0A-A3A3-2A0B7F0DE912}" type="presParOf" srcId="{6D74EBE9-E570-4FF3-94B9-B132EDE26B5D}" destId="{1515C13D-3ECE-49BC-8FFE-71FEE133F005}" srcOrd="4" destOrd="0" presId="urn:microsoft.com/office/officeart/2005/8/layout/radial5"/>
    <dgm:cxn modelId="{498E6134-F500-4AAF-A6DA-87241ABA45EB}" type="presParOf" srcId="{6D74EBE9-E570-4FF3-94B9-B132EDE26B5D}" destId="{E1C1E188-A832-40F7-B6E2-7BA54DB549C2}" srcOrd="5" destOrd="0" presId="urn:microsoft.com/office/officeart/2005/8/layout/radial5"/>
    <dgm:cxn modelId="{958374D3-CE97-484D-915C-41D8DD9E8382}" type="presParOf" srcId="{E1C1E188-A832-40F7-B6E2-7BA54DB549C2}" destId="{BB4FAAC5-2681-4A62-A860-AB0AD8DFE5DA}" srcOrd="0" destOrd="0" presId="urn:microsoft.com/office/officeart/2005/8/layout/radial5"/>
    <dgm:cxn modelId="{838D32B5-BE10-44A0-93D5-118F11CA229D}" type="presParOf" srcId="{6D74EBE9-E570-4FF3-94B9-B132EDE26B5D}" destId="{52E4F7AD-F9D7-495A-8352-298A2F8442AD}" srcOrd="6" destOrd="0" presId="urn:microsoft.com/office/officeart/2005/8/layout/radial5"/>
    <dgm:cxn modelId="{B5E310D1-DBF1-4772-936E-2623070457B8}" type="presParOf" srcId="{6D74EBE9-E570-4FF3-94B9-B132EDE26B5D}" destId="{1DACD031-D673-4E02-B9A9-A26CB66C2991}" srcOrd="7" destOrd="0" presId="urn:microsoft.com/office/officeart/2005/8/layout/radial5"/>
    <dgm:cxn modelId="{169B5C67-875A-4655-BAD5-9900EE12C619}" type="presParOf" srcId="{1DACD031-D673-4E02-B9A9-A26CB66C2991}" destId="{4D00EDC2-C515-4055-A682-5AF0E6F009F4}" srcOrd="0" destOrd="0" presId="urn:microsoft.com/office/officeart/2005/8/layout/radial5"/>
    <dgm:cxn modelId="{9FB0F3BC-3DD9-4A3B-B7A7-C1B52E0EE945}" type="presParOf" srcId="{6D74EBE9-E570-4FF3-94B9-B132EDE26B5D}" destId="{CBEC8F4E-9ECE-4B1A-B6BA-A5F50791FA0B}" srcOrd="8" destOrd="0" presId="urn:microsoft.com/office/officeart/2005/8/layout/radial5"/>
    <dgm:cxn modelId="{F16697C5-7CF3-4FFD-AEBE-4BD105EE0E5E}" type="presParOf" srcId="{6D74EBE9-E570-4FF3-94B9-B132EDE26B5D}" destId="{80724392-CD4A-402E-BC1A-E9B36CDB3D19}" srcOrd="9" destOrd="0" presId="urn:microsoft.com/office/officeart/2005/8/layout/radial5"/>
    <dgm:cxn modelId="{437E960C-F5B8-4799-ACAA-743D58276CCB}" type="presParOf" srcId="{80724392-CD4A-402E-BC1A-E9B36CDB3D19}" destId="{F45B2E9A-1655-4825-9E9B-CE3D314D99E2}" srcOrd="0" destOrd="0" presId="urn:microsoft.com/office/officeart/2005/8/layout/radial5"/>
    <dgm:cxn modelId="{906CA810-FEE1-4924-8EB5-B27FB37A61FC}" type="presParOf" srcId="{6D74EBE9-E570-4FF3-94B9-B132EDE26B5D}" destId="{E2C9A613-41BE-441E-8AEF-B0BC61773156}"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2CE186A7-0885-48F5-9B1B-1AB069AD3F17}" type="doc">
      <dgm:prSet loTypeId="urn:microsoft.com/office/officeart/2005/8/layout/lProcess2" loCatId="list" qsTypeId="urn:microsoft.com/office/officeart/2005/8/quickstyle/3d7" qsCatId="3D" csTypeId="urn:microsoft.com/office/officeart/2005/8/colors/colorful1" csCatId="colorful" phldr="1"/>
      <dgm:spPr/>
      <dgm:t>
        <a:bodyPr/>
        <a:lstStyle/>
        <a:p>
          <a:endParaRPr lang="es-MX"/>
        </a:p>
      </dgm:t>
    </dgm:pt>
    <dgm:pt modelId="{C52F9D5F-CCE0-4684-B79F-F1B55774E8BE}" type="pres">
      <dgm:prSet presAssocID="{2CE186A7-0885-48F5-9B1B-1AB069AD3F17}" presName="theList" presStyleCnt="0">
        <dgm:presLayoutVars>
          <dgm:dir/>
          <dgm:animLvl val="lvl"/>
          <dgm:resizeHandles val="exact"/>
        </dgm:presLayoutVars>
      </dgm:prSet>
      <dgm:spPr/>
      <dgm:t>
        <a:bodyPr/>
        <a:lstStyle/>
        <a:p>
          <a:endParaRPr lang="es-MX"/>
        </a:p>
      </dgm:t>
    </dgm:pt>
  </dgm:ptLst>
  <dgm:cxnLst>
    <dgm:cxn modelId="{1D84C3C7-8A10-42F1-8A9A-1DFF8D21FF86}" type="presOf" srcId="{2CE186A7-0885-48F5-9B1B-1AB069AD3F17}" destId="{C52F9D5F-CCE0-4684-B79F-F1B55774E8BE}"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722C7-2EB3-4EDE-A70F-C71AE0691F0D}">
      <dsp:nvSpPr>
        <dsp:cNvPr id="0" name=""/>
        <dsp:cNvSpPr/>
      </dsp:nvSpPr>
      <dsp:spPr>
        <a:xfrm>
          <a:off x="1443275" y="266803"/>
          <a:ext cx="3348990" cy="104655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8870" tIns="60960" rIns="60960" bIns="60960" numCol="1" spcCol="1270" anchor="ctr" anchorCtr="0">
          <a:noAutofit/>
        </a:bodyPr>
        <a:lstStyle/>
        <a:p>
          <a:pPr lvl="0" algn="l" defTabSz="711200">
            <a:lnSpc>
              <a:spcPct val="90000"/>
            </a:lnSpc>
            <a:spcBef>
              <a:spcPct val="0"/>
            </a:spcBef>
            <a:spcAft>
              <a:spcPct val="35000"/>
            </a:spcAft>
          </a:pPr>
          <a:r>
            <a:rPr lang="es-MX" sz="1600" kern="1200" dirty="0" smtClean="0">
              <a:solidFill>
                <a:srgbClr val="000000"/>
              </a:solidFill>
            </a:rPr>
            <a:t>Si se tienen controles adecuados</a:t>
          </a:r>
          <a:endParaRPr lang="es-MX" sz="1600" kern="1200" dirty="0"/>
        </a:p>
      </dsp:txBody>
      <dsp:txXfrm>
        <a:off x="1443275" y="266803"/>
        <a:ext cx="3348990" cy="1046559"/>
      </dsp:txXfrm>
    </dsp:sp>
    <dsp:sp modelId="{3088EFEE-E3C2-4C2E-AC41-80EA957ACB99}">
      <dsp:nvSpPr>
        <dsp:cNvPr id="0" name=""/>
        <dsp:cNvSpPr/>
      </dsp:nvSpPr>
      <dsp:spPr>
        <a:xfrm>
          <a:off x="1303734" y="115633"/>
          <a:ext cx="732591" cy="1098887"/>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6A65E3-61ED-4EE0-8959-7322A4FF4D6C}">
      <dsp:nvSpPr>
        <dsp:cNvPr id="0" name=""/>
        <dsp:cNvSpPr/>
      </dsp:nvSpPr>
      <dsp:spPr>
        <a:xfrm>
          <a:off x="1368157" y="1512165"/>
          <a:ext cx="3348990" cy="104655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8870" tIns="60960" rIns="60960" bIns="60960" numCol="1" spcCol="1270" anchor="ctr" anchorCtr="0">
          <a:noAutofit/>
        </a:bodyPr>
        <a:lstStyle/>
        <a:p>
          <a:pPr lvl="0" algn="l" defTabSz="711200">
            <a:lnSpc>
              <a:spcPct val="90000"/>
            </a:lnSpc>
            <a:spcBef>
              <a:spcPct val="0"/>
            </a:spcBef>
            <a:spcAft>
              <a:spcPct val="35000"/>
            </a:spcAft>
          </a:pPr>
          <a:r>
            <a:rPr lang="es-MX" sz="1600" kern="1200" dirty="0" smtClean="0">
              <a:solidFill>
                <a:srgbClr val="000000"/>
              </a:solidFill>
            </a:rPr>
            <a:t>Si los controles permiten realizar las actividades con eficiencia</a:t>
          </a:r>
          <a:endParaRPr lang="es-MX" sz="1600" kern="1200" dirty="0"/>
        </a:p>
      </dsp:txBody>
      <dsp:txXfrm>
        <a:off x="1368157" y="1512165"/>
        <a:ext cx="3348990" cy="1046559"/>
      </dsp:txXfrm>
    </dsp:sp>
    <dsp:sp modelId="{870F30A1-1745-4F40-997D-4B0993419142}">
      <dsp:nvSpPr>
        <dsp:cNvPr id="0" name=""/>
        <dsp:cNvSpPr/>
      </dsp:nvSpPr>
      <dsp:spPr>
        <a:xfrm>
          <a:off x="1303734" y="1433135"/>
          <a:ext cx="732591" cy="1098887"/>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64C8F0-4FBF-4003-920F-955581ADCD01}">
      <dsp:nvSpPr>
        <dsp:cNvPr id="0" name=""/>
        <dsp:cNvSpPr/>
      </dsp:nvSpPr>
      <dsp:spPr>
        <a:xfrm>
          <a:off x="1443275" y="2901807"/>
          <a:ext cx="3348990" cy="104655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8870" tIns="60960" rIns="60960" bIns="60960" numCol="1" spcCol="1270" anchor="ctr" anchorCtr="0">
          <a:noAutofit/>
        </a:bodyPr>
        <a:lstStyle/>
        <a:p>
          <a:pPr lvl="0" algn="l" defTabSz="711200">
            <a:lnSpc>
              <a:spcPct val="90000"/>
            </a:lnSpc>
            <a:spcBef>
              <a:spcPct val="0"/>
            </a:spcBef>
            <a:spcAft>
              <a:spcPct val="35000"/>
            </a:spcAft>
          </a:pPr>
          <a:r>
            <a:rPr lang="es-MX" sz="1600" kern="1200" dirty="0" smtClean="0">
              <a:solidFill>
                <a:srgbClr val="000000"/>
              </a:solidFill>
            </a:rPr>
            <a:t>Si se puede lograr una disminución de costos e incremento de la productividad</a:t>
          </a:r>
          <a:endParaRPr lang="es-MX" sz="1600" kern="1200" dirty="0"/>
        </a:p>
      </dsp:txBody>
      <dsp:txXfrm>
        <a:off x="1443275" y="2901807"/>
        <a:ext cx="3348990" cy="1046559"/>
      </dsp:txXfrm>
    </dsp:sp>
    <dsp:sp modelId="{8CBE797E-F86C-45A6-8929-D1C978E4B554}">
      <dsp:nvSpPr>
        <dsp:cNvPr id="0" name=""/>
        <dsp:cNvSpPr/>
      </dsp:nvSpPr>
      <dsp:spPr>
        <a:xfrm>
          <a:off x="1303734" y="2750637"/>
          <a:ext cx="732591" cy="1098887"/>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0F965E5B-F914-4429-9E33-7456EC1E740A}" type="datetimeFigureOut">
              <a:rPr lang="es-MX" smtClean="0"/>
              <a:pPr/>
              <a:t>29/10/2015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F965E5B-F914-4429-9E33-7456EC1E740A}" type="datetimeFigureOut">
              <a:rPr lang="es-MX" smtClean="0"/>
              <a:pPr/>
              <a:t>29/10/2015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F965E5B-F914-4429-9E33-7456EC1E740A}" type="datetimeFigureOut">
              <a:rPr lang="es-MX" smtClean="0"/>
              <a:pPr/>
              <a:t>29/10/2015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F965E5B-F914-4429-9E33-7456EC1E740A}" type="datetimeFigureOut">
              <a:rPr lang="es-MX" smtClean="0"/>
              <a:pPr/>
              <a:t>29/10/2015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F965E5B-F914-4429-9E33-7456EC1E740A}" type="datetimeFigureOut">
              <a:rPr lang="es-MX" smtClean="0"/>
              <a:pPr/>
              <a:t>29/10/2015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0F965E5B-F914-4429-9E33-7456EC1E740A}" type="datetimeFigureOut">
              <a:rPr lang="es-MX" smtClean="0"/>
              <a:pPr/>
              <a:t>29/10/2015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0F965E5B-F914-4429-9E33-7456EC1E740A}" type="datetimeFigureOut">
              <a:rPr lang="es-MX" smtClean="0"/>
              <a:pPr/>
              <a:t>29/10/2015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0F965E5B-F914-4429-9E33-7456EC1E740A}" type="datetimeFigureOut">
              <a:rPr lang="es-MX" smtClean="0"/>
              <a:pPr/>
              <a:t>29/10/2015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F965E5B-F914-4429-9E33-7456EC1E740A}" type="datetimeFigureOut">
              <a:rPr lang="es-MX" smtClean="0"/>
              <a:pPr/>
              <a:t>29/10/2015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F965E5B-F914-4429-9E33-7456EC1E740A}" type="datetimeFigureOut">
              <a:rPr lang="es-MX" smtClean="0"/>
              <a:pPr/>
              <a:t>29/10/2015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F965E5B-F914-4429-9E33-7456EC1E740A}" type="datetimeFigureOut">
              <a:rPr lang="es-MX" smtClean="0"/>
              <a:pPr/>
              <a:t>29/10/2015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65E5B-F914-4429-9E33-7456EC1E740A}" type="datetimeFigureOut">
              <a:rPr lang="es-MX" smtClean="0"/>
              <a:pPr/>
              <a:t>29/10/2015</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A63E0-4293-409F-A9B5-609CD89B83B8}"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bg1">
                <a:shade val="20000"/>
                <a:satMod val="255000"/>
              </a:schemeClr>
            </a:gs>
          </a:gsLst>
          <a:lin ang="5400000" scaled="1"/>
          <a:tileRect/>
        </a:gradFill>
        <a:effectLst/>
      </p:bgPr>
    </p:bg>
    <p:spTree>
      <p:nvGrpSpPr>
        <p:cNvPr id="1" name=""/>
        <p:cNvGrpSpPr/>
        <p:nvPr/>
      </p:nvGrpSpPr>
      <p:grpSpPr>
        <a:xfrm>
          <a:off x="0" y="0"/>
          <a:ext cx="0" cy="0"/>
          <a:chOff x="0" y="0"/>
          <a:chExt cx="0" cy="0"/>
        </a:xfrm>
      </p:grpSpPr>
      <p:pic>
        <p:nvPicPr>
          <p:cNvPr id="4" name="6 Imagen" descr="LOGO JPG.jpg"/>
          <p:cNvPicPr/>
          <p:nvPr/>
        </p:nvPicPr>
        <p:blipFill>
          <a:blip r:embed="rId2" cstate="print"/>
          <a:srcRect l="34974" t="22000" r="34137" b="26320"/>
          <a:stretch>
            <a:fillRect/>
          </a:stretch>
        </p:blipFill>
        <p:spPr>
          <a:xfrm>
            <a:off x="8244408" y="404664"/>
            <a:ext cx="676906" cy="887342"/>
          </a:xfrm>
          <a:prstGeom prst="rect">
            <a:avLst/>
          </a:prstGeom>
        </p:spPr>
      </p:pic>
      <p:pic>
        <p:nvPicPr>
          <p:cNvPr id="11266" name="Picture 2" descr="Logo UAEH"/>
          <p:cNvPicPr>
            <a:picLocks noChangeAspect="1" noChangeArrowheads="1"/>
          </p:cNvPicPr>
          <p:nvPr/>
        </p:nvPicPr>
        <p:blipFill>
          <a:blip r:embed="rId3" cstate="print"/>
          <a:srcRect/>
          <a:stretch>
            <a:fillRect/>
          </a:stretch>
        </p:blipFill>
        <p:spPr bwMode="auto">
          <a:xfrm>
            <a:off x="179512" y="260648"/>
            <a:ext cx="1163766" cy="1440160"/>
          </a:xfrm>
          <a:prstGeom prst="rect">
            <a:avLst/>
          </a:prstGeom>
          <a:noFill/>
        </p:spPr>
      </p:pic>
      <p:sp>
        <p:nvSpPr>
          <p:cNvPr id="6" name="5 CuadroTexto"/>
          <p:cNvSpPr txBox="1"/>
          <p:nvPr/>
        </p:nvSpPr>
        <p:spPr>
          <a:xfrm>
            <a:off x="1475656" y="548680"/>
            <a:ext cx="6624736" cy="1554272"/>
          </a:xfrm>
          <a:prstGeom prst="rect">
            <a:avLst/>
          </a:prstGeom>
          <a:noFill/>
        </p:spPr>
        <p:txBody>
          <a:bodyPr wrap="square" rtlCol="0">
            <a:spAutoFit/>
          </a:bodyPr>
          <a:lstStyle/>
          <a:p>
            <a:pPr algn="ctr"/>
            <a:r>
              <a:rPr lang="es-MX" sz="2400" b="1" dirty="0" smtClean="0">
                <a:solidFill>
                  <a:prstClr val="black"/>
                </a:solidFill>
                <a:latin typeface="Arial" pitchFamily="34" charset="0"/>
                <a:cs typeface="Arial" pitchFamily="34" charset="0"/>
              </a:rPr>
              <a:t>UNIVERSIDAD AUTÓNOMA DEL ESTADO DE HIDALGO</a:t>
            </a:r>
          </a:p>
          <a:p>
            <a:pPr algn="ctr"/>
            <a:endParaRPr lang="es-MX" sz="2400" b="1" dirty="0" smtClean="0">
              <a:solidFill>
                <a:prstClr val="black"/>
              </a:solidFill>
              <a:latin typeface="Arial" pitchFamily="34" charset="0"/>
              <a:cs typeface="Arial" pitchFamily="34" charset="0"/>
            </a:endParaRPr>
          </a:p>
          <a:p>
            <a:pPr algn="ctr"/>
            <a:r>
              <a:rPr lang="es-MX" sz="2300" dirty="0" smtClean="0">
                <a:solidFill>
                  <a:prstClr val="black"/>
                </a:solidFill>
                <a:latin typeface="Arial" pitchFamily="34" charset="0"/>
                <a:cs typeface="Arial" pitchFamily="34" charset="0"/>
              </a:rPr>
              <a:t>ESCUELA SUPERIOR DE ZIMAPÁN</a:t>
            </a:r>
            <a:endParaRPr lang="es-MX" sz="2300" dirty="0">
              <a:solidFill>
                <a:prstClr val="black"/>
              </a:solidFill>
              <a:latin typeface="Arial" pitchFamily="34" charset="0"/>
              <a:cs typeface="Arial" pitchFamily="34" charset="0"/>
            </a:endParaRPr>
          </a:p>
        </p:txBody>
      </p:sp>
      <p:sp>
        <p:nvSpPr>
          <p:cNvPr id="7" name="6 CuadroTexto"/>
          <p:cNvSpPr txBox="1"/>
          <p:nvPr/>
        </p:nvSpPr>
        <p:spPr>
          <a:xfrm>
            <a:off x="1979712" y="2564904"/>
            <a:ext cx="5400600" cy="2754600"/>
          </a:xfrm>
          <a:prstGeom prst="rect">
            <a:avLst/>
          </a:prstGeom>
          <a:noFill/>
        </p:spPr>
        <p:txBody>
          <a:bodyPr wrap="square" rtlCol="0">
            <a:spAutoFit/>
          </a:bodyPr>
          <a:lstStyle/>
          <a:p>
            <a:pPr algn="ctr"/>
            <a:r>
              <a:rPr lang="es-MX" sz="2800" b="1" dirty="0" smtClean="0">
                <a:solidFill>
                  <a:prstClr val="black"/>
                </a:solidFill>
                <a:latin typeface="Arial" pitchFamily="34" charset="0"/>
                <a:cs typeface="Arial" pitchFamily="34" charset="0"/>
              </a:rPr>
              <a:t>Licenciatura en CONTADURIA</a:t>
            </a:r>
          </a:p>
          <a:p>
            <a:pPr algn="ctr"/>
            <a:endParaRPr lang="es-MX" sz="2800" b="1" dirty="0" smtClean="0">
              <a:solidFill>
                <a:prstClr val="black"/>
              </a:solidFill>
              <a:latin typeface="Arial" pitchFamily="34" charset="0"/>
              <a:cs typeface="Arial" pitchFamily="34" charset="0"/>
            </a:endParaRPr>
          </a:p>
          <a:p>
            <a:pPr algn="ctr"/>
            <a:r>
              <a:rPr lang="es-ES" sz="2800" b="1" dirty="0" smtClean="0">
                <a:solidFill>
                  <a:prstClr val="black"/>
                </a:solidFill>
                <a:latin typeface="Arial" pitchFamily="34" charset="0"/>
                <a:cs typeface="Arial" pitchFamily="34" charset="0"/>
              </a:rPr>
              <a:t>Tema: </a:t>
            </a:r>
            <a:r>
              <a:rPr lang="es-MX" sz="2800" dirty="0"/>
              <a:t>AUDITORÍA </a:t>
            </a:r>
            <a:r>
              <a:rPr lang="es-MX" sz="2800" dirty="0" smtClean="0"/>
              <a:t>OPERACIONAL</a:t>
            </a:r>
            <a:endParaRPr lang="es-MX" sz="2800" b="1" dirty="0" smtClean="0">
              <a:solidFill>
                <a:prstClr val="black"/>
              </a:solidFill>
              <a:latin typeface="Arial" pitchFamily="34" charset="0"/>
              <a:cs typeface="Arial" pitchFamily="34" charset="0"/>
            </a:endParaRPr>
          </a:p>
          <a:p>
            <a:pPr algn="ctr"/>
            <a:endParaRPr lang="es-MX" sz="2000" b="1" dirty="0">
              <a:solidFill>
                <a:prstClr val="black"/>
              </a:solidFill>
              <a:latin typeface="Arial" pitchFamily="34" charset="0"/>
              <a:cs typeface="Arial" pitchFamily="34" charset="0"/>
            </a:endParaRPr>
          </a:p>
          <a:p>
            <a:pPr algn="ctr"/>
            <a:r>
              <a:rPr lang="es-MX" sz="2300" b="1" dirty="0" smtClean="0">
                <a:solidFill>
                  <a:prstClr val="black"/>
                </a:solidFill>
                <a:latin typeface="Arial" pitchFamily="34" charset="0"/>
                <a:cs typeface="Arial" pitchFamily="34" charset="0"/>
              </a:rPr>
              <a:t>L.C. Luis Antonio Rangel Beltrán </a:t>
            </a:r>
          </a:p>
          <a:p>
            <a:pPr algn="ctr"/>
            <a:endParaRPr lang="es-MX" sz="2300" b="1" dirty="0">
              <a:solidFill>
                <a:prstClr val="black"/>
              </a:solidFill>
              <a:latin typeface="Arial" pitchFamily="34" charset="0"/>
              <a:cs typeface="Arial" pitchFamily="34" charset="0"/>
            </a:endParaRPr>
          </a:p>
          <a:p>
            <a:pPr algn="ctr"/>
            <a:r>
              <a:rPr lang="es-MX" sz="2300" b="1" dirty="0" smtClean="0">
                <a:solidFill>
                  <a:prstClr val="black"/>
                </a:solidFill>
                <a:latin typeface="Arial" pitchFamily="34" charset="0"/>
                <a:cs typeface="Arial" pitchFamily="34" charset="0"/>
              </a:rPr>
              <a:t>Julio – Diciembre 2015</a:t>
            </a:r>
            <a:endParaRPr lang="es-MX" sz="23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505896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mtClean="0"/>
              <a:t>PRODUCCIÓN:</a:t>
            </a:r>
            <a:endParaRPr lang="es-MX" dirty="0"/>
          </a:p>
        </p:txBody>
      </p:sp>
      <p:sp>
        <p:nvSpPr>
          <p:cNvPr id="3" name="2 Marcador de contenido"/>
          <p:cNvSpPr txBox="1">
            <a:spLocks/>
          </p:cNvSpPr>
          <p:nvPr/>
        </p:nvSpPr>
        <p:spPr>
          <a:xfrm>
            <a:off x="467544" y="1536129"/>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MX" smtClean="0"/>
              <a:t>Examinar todas las actividades del proceso de producción para detectar los puntos débiles en él y sugerir métodos de cambio para mejorarlas, logrando una mayor eficiencia y mejora en la productividad.</a:t>
            </a:r>
          </a:p>
          <a:p>
            <a:endParaRPr lang="es-MX"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356992"/>
            <a:ext cx="2857500" cy="27051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1708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ph type="title"/>
          </p:nvPr>
        </p:nvSpPr>
        <p:spPr>
          <a:xfrm>
            <a:off x="457200" y="274638"/>
            <a:ext cx="8229600" cy="1143000"/>
          </a:xfrm>
        </p:spPr>
        <p:txBody>
          <a:bodyPr/>
          <a:lstStyle/>
          <a:p>
            <a:r>
              <a:rPr lang="es-MX" dirty="0" smtClean="0"/>
              <a:t>Programa:</a:t>
            </a:r>
            <a:endParaRPr lang="es-MX" dirty="0"/>
          </a:p>
        </p:txBody>
      </p:sp>
      <p:sp>
        <p:nvSpPr>
          <p:cNvPr id="9" name="2 Marcador de contenido"/>
          <p:cNvSpPr>
            <a:spLocks noGrp="1"/>
          </p:cNvSpPr>
          <p:nvPr>
            <p:ph idx="1"/>
          </p:nvPr>
        </p:nvSpPr>
        <p:spPr>
          <a:xfrm>
            <a:off x="457200" y="1600200"/>
            <a:ext cx="8229600" cy="4525963"/>
          </a:xfrm>
        </p:spPr>
        <p:txBody>
          <a:bodyPr>
            <a:normAutofit fontScale="70000" lnSpcReduction="20000"/>
          </a:bodyPr>
          <a:lstStyle/>
          <a:p>
            <a:pPr>
              <a:buFont typeface="Wingdings" pitchFamily="2" charset="2"/>
              <a:buChar char="ü"/>
            </a:pPr>
            <a:r>
              <a:rPr lang="es-MX" dirty="0">
                <a:solidFill>
                  <a:srgbClr val="000000"/>
                </a:solidFill>
              </a:rPr>
              <a:t>Familiarización con las operaciones de producción de la Empresa y </a:t>
            </a:r>
            <a:r>
              <a:rPr lang="es-MX" dirty="0" smtClean="0">
                <a:solidFill>
                  <a:srgbClr val="000000"/>
                </a:solidFill>
              </a:rPr>
              <a:t>con otras </a:t>
            </a:r>
            <a:r>
              <a:rPr lang="es-MX" dirty="0">
                <a:solidFill>
                  <a:srgbClr val="000000"/>
                </a:solidFill>
              </a:rPr>
              <a:t>del ramo por medio de recolección externa e interna de </a:t>
            </a:r>
            <a:r>
              <a:rPr lang="es-MX" dirty="0" smtClean="0">
                <a:solidFill>
                  <a:srgbClr val="000000"/>
                </a:solidFill>
              </a:rPr>
              <a:t>datos relacionados </a:t>
            </a:r>
            <a:r>
              <a:rPr lang="es-MX" dirty="0">
                <a:solidFill>
                  <a:srgbClr val="000000"/>
                </a:solidFill>
              </a:rPr>
              <a:t>y visitando plantas para obtener información directa de </a:t>
            </a:r>
            <a:r>
              <a:rPr lang="es-MX" dirty="0" smtClean="0">
                <a:solidFill>
                  <a:srgbClr val="000000"/>
                </a:solidFill>
              </a:rPr>
              <a:t>los procesos </a:t>
            </a:r>
            <a:r>
              <a:rPr lang="es-MX" dirty="0">
                <a:solidFill>
                  <a:srgbClr val="000000"/>
                </a:solidFill>
              </a:rPr>
              <a:t>productivos de ellas.</a:t>
            </a:r>
          </a:p>
          <a:p>
            <a:pPr>
              <a:buFont typeface="Wingdings" pitchFamily="2" charset="2"/>
              <a:buChar char="ü"/>
            </a:pPr>
            <a:r>
              <a:rPr lang="es-MX" dirty="0" smtClean="0">
                <a:solidFill>
                  <a:srgbClr val="000000"/>
                </a:solidFill>
              </a:rPr>
              <a:t>Estudiar </a:t>
            </a:r>
            <a:r>
              <a:rPr lang="es-MX" dirty="0">
                <a:solidFill>
                  <a:srgbClr val="000000"/>
                </a:solidFill>
              </a:rPr>
              <a:t>los cuestionarios de Control Interno para establecer los controles</a:t>
            </a:r>
          </a:p>
          <a:p>
            <a:pPr>
              <a:buFont typeface="Wingdings" pitchFamily="2" charset="2"/>
              <a:buChar char="ü"/>
            </a:pPr>
            <a:r>
              <a:rPr lang="es-MX" dirty="0">
                <a:solidFill>
                  <a:srgbClr val="000000"/>
                </a:solidFill>
              </a:rPr>
              <a:t>existentes y los que hagan falta.</a:t>
            </a:r>
          </a:p>
          <a:p>
            <a:pPr>
              <a:buFont typeface="Wingdings" pitchFamily="2" charset="2"/>
              <a:buChar char="ü"/>
            </a:pPr>
            <a:r>
              <a:rPr lang="es-MX" dirty="0" smtClean="0">
                <a:solidFill>
                  <a:srgbClr val="000000"/>
                </a:solidFill>
              </a:rPr>
              <a:t>Obtener </a:t>
            </a:r>
            <a:r>
              <a:rPr lang="es-MX" dirty="0">
                <a:solidFill>
                  <a:srgbClr val="000000"/>
                </a:solidFill>
              </a:rPr>
              <a:t>información sobre ciertos puntos que presenten interés para </a:t>
            </a:r>
            <a:r>
              <a:rPr lang="es-MX" dirty="0" smtClean="0">
                <a:solidFill>
                  <a:srgbClr val="000000"/>
                </a:solidFill>
              </a:rPr>
              <a:t>el auditor</a:t>
            </a:r>
            <a:r>
              <a:rPr lang="es-MX" dirty="0">
                <a:solidFill>
                  <a:srgbClr val="000000"/>
                </a:solidFill>
              </a:rPr>
              <a:t>. </a:t>
            </a:r>
            <a:endParaRPr lang="es-MX" dirty="0" smtClean="0">
              <a:solidFill>
                <a:srgbClr val="000000"/>
              </a:solidFill>
            </a:endParaRPr>
          </a:p>
          <a:p>
            <a:pPr>
              <a:buFont typeface="Wingdings" pitchFamily="2" charset="2"/>
              <a:buChar char="ü"/>
            </a:pPr>
            <a:r>
              <a:rPr lang="es-MX" dirty="0" smtClean="0">
                <a:solidFill>
                  <a:srgbClr val="000000"/>
                </a:solidFill>
              </a:rPr>
              <a:t>Discutir </a:t>
            </a:r>
            <a:r>
              <a:rPr lang="es-MX" dirty="0">
                <a:solidFill>
                  <a:srgbClr val="000000"/>
                </a:solidFill>
              </a:rPr>
              <a:t>las recomendaciones con los afectados, con el propósito de</a:t>
            </a:r>
          </a:p>
          <a:p>
            <a:pPr>
              <a:buFont typeface="Wingdings" pitchFamily="2" charset="2"/>
              <a:buChar char="ü"/>
            </a:pPr>
            <a:r>
              <a:rPr lang="es-MX" dirty="0">
                <a:solidFill>
                  <a:srgbClr val="000000"/>
                </a:solidFill>
              </a:rPr>
              <a:t>canalizar el conocimiento que ellos tengan en beneficio del trabajo </a:t>
            </a:r>
            <a:r>
              <a:rPr lang="es-MX" dirty="0" smtClean="0">
                <a:solidFill>
                  <a:srgbClr val="000000"/>
                </a:solidFill>
              </a:rPr>
              <a:t>por desarrollar</a:t>
            </a:r>
            <a:r>
              <a:rPr lang="es-MX" dirty="0">
                <a:solidFill>
                  <a:srgbClr val="000000"/>
                </a:solidFill>
              </a:rPr>
              <a:t>.</a:t>
            </a:r>
          </a:p>
        </p:txBody>
      </p:sp>
    </p:spTree>
    <p:extLst>
      <p:ext uri="{BB962C8B-B14F-4D97-AF65-F5344CB8AC3E}">
        <p14:creationId xmlns:p14="http://schemas.microsoft.com/office/powerpoint/2010/main" val="2881008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VENTAS:</a:t>
            </a:r>
            <a:endParaRPr lang="es-MX" dirty="0"/>
          </a:p>
        </p:txBody>
      </p:sp>
      <p:sp>
        <p:nvSpPr>
          <p:cNvPr id="3" name="2 Marcador de contenido"/>
          <p:cNvSpPr>
            <a:spLocks noGrp="1"/>
          </p:cNvSpPr>
          <p:nvPr>
            <p:ph idx="1"/>
          </p:nvPr>
        </p:nvSpPr>
        <p:spPr>
          <a:xfrm>
            <a:off x="395536" y="1340768"/>
            <a:ext cx="8229600" cy="4525963"/>
          </a:xfrm>
        </p:spPr>
        <p:txBody>
          <a:bodyPr/>
          <a:lstStyle/>
          <a:p>
            <a:r>
              <a:rPr lang="es-MX" sz="2800" dirty="0"/>
              <a:t>Con la visión de que esta operación constituye el elemento que eleva </a:t>
            </a:r>
            <a:r>
              <a:rPr lang="es-MX" sz="2800" dirty="0" smtClean="0"/>
              <a:t>los ingresos </a:t>
            </a:r>
            <a:r>
              <a:rPr lang="es-MX" sz="2800" dirty="0"/>
              <a:t>y hace frente a los gastos y costos operacionales, el auditor </a:t>
            </a:r>
            <a:r>
              <a:rPr lang="es-MX" sz="2800" dirty="0" smtClean="0"/>
              <a:t>deberá examinar </a:t>
            </a:r>
            <a:r>
              <a:rPr lang="es-MX" sz="2800" dirty="0"/>
              <a:t>el conjunto de actividades y aspectos administrativos que </a:t>
            </a:r>
            <a:r>
              <a:rPr lang="es-MX" sz="2800" dirty="0" smtClean="0"/>
              <a:t>están contenidos </a:t>
            </a:r>
            <a:r>
              <a:rPr lang="es-MX" sz="2800" dirty="0"/>
              <a:t>en esta operación, para elevar la eficiencia </a:t>
            </a:r>
            <a:r>
              <a:rPr lang="es-MX" sz="2800" dirty="0" smtClean="0"/>
              <a:t>dando recomendaciones </a:t>
            </a:r>
            <a:r>
              <a:rPr lang="es-MX" sz="2800" dirty="0"/>
              <a:t>adecua das a las circunstancias</a:t>
            </a:r>
            <a:r>
              <a:rPr lang="es-MX" sz="2800" dirty="0" smtClean="0"/>
              <a:t>.</a:t>
            </a:r>
          </a:p>
          <a:p>
            <a:endParaRPr lang="es-MX"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365104"/>
            <a:ext cx="3041194" cy="22296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9616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0"/>
            <a:ext cx="8229600" cy="764704"/>
          </a:xfrm>
        </p:spPr>
        <p:txBody>
          <a:bodyPr/>
          <a:lstStyle/>
          <a:p>
            <a:r>
              <a:rPr lang="es-MX" dirty="0" smtClean="0"/>
              <a:t>Programa:</a:t>
            </a:r>
            <a:endParaRPr lang="es-MX" dirty="0"/>
          </a:p>
        </p:txBody>
      </p:sp>
      <p:sp>
        <p:nvSpPr>
          <p:cNvPr id="5" name="2 Marcador de contenido"/>
          <p:cNvSpPr>
            <a:spLocks noGrp="1"/>
          </p:cNvSpPr>
          <p:nvPr>
            <p:ph idx="1"/>
          </p:nvPr>
        </p:nvSpPr>
        <p:spPr>
          <a:xfrm>
            <a:off x="611560" y="1484784"/>
            <a:ext cx="8229600" cy="4525963"/>
          </a:xfrm>
        </p:spPr>
        <p:txBody>
          <a:bodyPr>
            <a:noAutofit/>
          </a:bodyPr>
          <a:lstStyle/>
          <a:p>
            <a:pPr algn="just">
              <a:buFont typeface="Courier New" pitchFamily="49" charset="0"/>
              <a:buChar char="o"/>
            </a:pPr>
            <a:r>
              <a:rPr lang="es-MX" sz="2000" dirty="0">
                <a:solidFill>
                  <a:srgbClr val="000000"/>
                </a:solidFill>
              </a:rPr>
              <a:t>Obtener información sobre el medio económico-político-social en el que </a:t>
            </a:r>
            <a:r>
              <a:rPr lang="es-MX" sz="2000" dirty="0" smtClean="0">
                <a:solidFill>
                  <a:srgbClr val="000000"/>
                </a:solidFill>
              </a:rPr>
              <a:t>se desenvuelve </a:t>
            </a:r>
            <a:r>
              <a:rPr lang="es-MX" sz="2000" dirty="0">
                <a:solidFill>
                  <a:srgbClr val="000000"/>
                </a:solidFill>
              </a:rPr>
              <a:t>la Empresa, por medio de una investigación de las clases </a:t>
            </a:r>
            <a:r>
              <a:rPr lang="es-MX" sz="2000" dirty="0" smtClean="0">
                <a:solidFill>
                  <a:srgbClr val="000000"/>
                </a:solidFill>
              </a:rPr>
              <a:t>y características </a:t>
            </a:r>
            <a:r>
              <a:rPr lang="es-MX" sz="2000" dirty="0">
                <a:solidFill>
                  <a:srgbClr val="000000"/>
                </a:solidFill>
              </a:rPr>
              <a:t>de los productos que se venden, políticas para </a:t>
            </a:r>
            <a:r>
              <a:rPr lang="es-MX" sz="2000" dirty="0" smtClean="0">
                <a:solidFill>
                  <a:srgbClr val="000000"/>
                </a:solidFill>
              </a:rPr>
              <a:t>la determinación </a:t>
            </a:r>
            <a:r>
              <a:rPr lang="es-MX" sz="2000" dirty="0">
                <a:solidFill>
                  <a:srgbClr val="000000"/>
                </a:solidFill>
              </a:rPr>
              <a:t>de precios, crédito, publicidad, etc. que permita ubicar </a:t>
            </a:r>
            <a:r>
              <a:rPr lang="es-MX" sz="2000" dirty="0" smtClean="0">
                <a:solidFill>
                  <a:srgbClr val="000000"/>
                </a:solidFill>
              </a:rPr>
              <a:t>las ventas </a:t>
            </a:r>
            <a:r>
              <a:rPr lang="es-MX" sz="2000" dirty="0">
                <a:solidFill>
                  <a:srgbClr val="000000"/>
                </a:solidFill>
              </a:rPr>
              <a:t>como la principal fuente de ingreso de la empresa.</a:t>
            </a:r>
          </a:p>
          <a:p>
            <a:pPr algn="just">
              <a:buFont typeface="Courier New" pitchFamily="49" charset="0"/>
              <a:buChar char="o"/>
            </a:pPr>
            <a:r>
              <a:rPr lang="es-MX" sz="2000" dirty="0" smtClean="0">
                <a:solidFill>
                  <a:srgbClr val="000000"/>
                </a:solidFill>
              </a:rPr>
              <a:t>Análisis </a:t>
            </a:r>
            <a:r>
              <a:rPr lang="es-MX" sz="2000" dirty="0">
                <a:solidFill>
                  <a:srgbClr val="000000"/>
                </a:solidFill>
              </a:rPr>
              <a:t>de la información existente, tanto de carácter interno como </a:t>
            </a:r>
            <a:r>
              <a:rPr lang="es-MX" sz="2000" dirty="0" smtClean="0">
                <a:solidFill>
                  <a:srgbClr val="000000"/>
                </a:solidFill>
              </a:rPr>
              <a:t>externo, vigilando </a:t>
            </a:r>
            <a:r>
              <a:rPr lang="es-MX" sz="2000" dirty="0">
                <a:solidFill>
                  <a:srgbClr val="000000"/>
                </a:solidFill>
              </a:rPr>
              <a:t>la tendencia de las ventas, los productos, las áreas de venta, </a:t>
            </a:r>
            <a:r>
              <a:rPr lang="es-MX" sz="2000" dirty="0" smtClean="0">
                <a:solidFill>
                  <a:srgbClr val="000000"/>
                </a:solidFill>
              </a:rPr>
              <a:t>los clientes</a:t>
            </a:r>
            <a:r>
              <a:rPr lang="es-MX" sz="2000" dirty="0">
                <a:solidFill>
                  <a:srgbClr val="000000"/>
                </a:solidFill>
              </a:rPr>
              <a:t>, los costos de distribución, los presupuestos, etc.</a:t>
            </a:r>
          </a:p>
          <a:p>
            <a:pPr algn="just">
              <a:buFont typeface="Courier New" pitchFamily="49" charset="0"/>
              <a:buChar char="o"/>
            </a:pPr>
            <a:r>
              <a:rPr lang="es-MX" sz="2000" dirty="0" smtClean="0">
                <a:solidFill>
                  <a:srgbClr val="000000"/>
                </a:solidFill>
              </a:rPr>
              <a:t>Elaboración </a:t>
            </a:r>
            <a:r>
              <a:rPr lang="es-MX" sz="2000" dirty="0">
                <a:solidFill>
                  <a:srgbClr val="000000"/>
                </a:solidFill>
              </a:rPr>
              <a:t>y ejecución de entrevistas para verificar el cumplimiento</a:t>
            </a:r>
          </a:p>
          <a:p>
            <a:pPr algn="just">
              <a:buFont typeface="Courier New" pitchFamily="49" charset="0"/>
              <a:buChar char="o"/>
            </a:pPr>
            <a:r>
              <a:rPr lang="es-MX" sz="2000" dirty="0">
                <a:solidFill>
                  <a:srgbClr val="000000"/>
                </a:solidFill>
              </a:rPr>
              <a:t>eficiente de las políticas de la empresa. </a:t>
            </a:r>
            <a:endParaRPr lang="es-MX" sz="2000" dirty="0" smtClean="0">
              <a:solidFill>
                <a:srgbClr val="000000"/>
              </a:solidFill>
            </a:endParaRPr>
          </a:p>
          <a:p>
            <a:pPr algn="just">
              <a:buFont typeface="Courier New" pitchFamily="49" charset="0"/>
              <a:buChar char="o"/>
            </a:pPr>
            <a:r>
              <a:rPr lang="es-MX" sz="2000" dirty="0" smtClean="0">
                <a:solidFill>
                  <a:srgbClr val="000000"/>
                </a:solidFill>
              </a:rPr>
              <a:t>Análisis </a:t>
            </a:r>
            <a:r>
              <a:rPr lang="es-MX" sz="2000" dirty="0">
                <a:solidFill>
                  <a:srgbClr val="000000"/>
                </a:solidFill>
              </a:rPr>
              <a:t>detallado de los productos bandera de la </a:t>
            </a:r>
            <a:r>
              <a:rPr lang="es-MX" sz="2000" dirty="0" smtClean="0">
                <a:solidFill>
                  <a:srgbClr val="000000"/>
                </a:solidFill>
              </a:rPr>
              <a:t>organización, determinando </a:t>
            </a:r>
            <a:r>
              <a:rPr lang="es-MX" sz="2000" dirty="0">
                <a:solidFill>
                  <a:srgbClr val="000000"/>
                </a:solidFill>
              </a:rPr>
              <a:t>distintos aspectos, pero en particular, el volumen </a:t>
            </a:r>
            <a:r>
              <a:rPr lang="es-MX" sz="2000" dirty="0" smtClean="0">
                <a:solidFill>
                  <a:srgbClr val="000000"/>
                </a:solidFill>
              </a:rPr>
              <a:t>de devoluciones </a:t>
            </a:r>
            <a:r>
              <a:rPr lang="es-MX" sz="2000" dirty="0">
                <a:solidFill>
                  <a:srgbClr val="000000"/>
                </a:solidFill>
              </a:rPr>
              <a:t>y pedidos no surtidos, revisión de los canales de </a:t>
            </a:r>
            <a:r>
              <a:rPr lang="es-MX" sz="2000" dirty="0" smtClean="0">
                <a:solidFill>
                  <a:srgbClr val="000000"/>
                </a:solidFill>
              </a:rPr>
              <a:t>distribución en </a:t>
            </a:r>
            <a:r>
              <a:rPr lang="es-MX" sz="2000" dirty="0">
                <a:solidFill>
                  <a:srgbClr val="000000"/>
                </a:solidFill>
              </a:rPr>
              <a:t>comparación con el volumen de ventas de cada uno</a:t>
            </a:r>
            <a:r>
              <a:rPr lang="es-MX" sz="2000" dirty="0" smtClean="0">
                <a:solidFill>
                  <a:srgbClr val="000000"/>
                </a:solidFill>
              </a:rPr>
              <a:t>.</a:t>
            </a:r>
            <a:endParaRPr lang="es-MX" sz="2000" dirty="0">
              <a:solidFill>
                <a:srgbClr val="000000"/>
              </a:solidFill>
            </a:endParaRPr>
          </a:p>
        </p:txBody>
      </p:sp>
    </p:spTree>
    <p:extLst>
      <p:ext uri="{BB962C8B-B14F-4D97-AF65-F5344CB8AC3E}">
        <p14:creationId xmlns:p14="http://schemas.microsoft.com/office/powerpoint/2010/main" val="1779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39552" y="274638"/>
            <a:ext cx="8147248" cy="634082"/>
          </a:xfrm>
        </p:spPr>
        <p:txBody>
          <a:bodyPr>
            <a:normAutofit fontScale="90000"/>
          </a:bodyPr>
          <a:lstStyle/>
          <a:p>
            <a:r>
              <a:rPr lang="es-MX" dirty="0" smtClean="0"/>
              <a:t>PERSONAL:</a:t>
            </a:r>
            <a:endParaRPr lang="es-MX" dirty="0"/>
          </a:p>
        </p:txBody>
      </p:sp>
      <p:sp>
        <p:nvSpPr>
          <p:cNvPr id="5" name="2 Marcador de contenido"/>
          <p:cNvSpPr>
            <a:spLocks noGrp="1"/>
          </p:cNvSpPr>
          <p:nvPr>
            <p:ph idx="1"/>
          </p:nvPr>
        </p:nvSpPr>
        <p:spPr>
          <a:xfrm>
            <a:off x="467544" y="1052736"/>
            <a:ext cx="8229600" cy="4525963"/>
          </a:xfrm>
        </p:spPr>
        <p:txBody>
          <a:bodyPr>
            <a:normAutofit/>
          </a:bodyPr>
          <a:lstStyle/>
          <a:p>
            <a:r>
              <a:rPr lang="es-MX" sz="2800" dirty="0"/>
              <a:t>El personal de cualquier organización es el recurso más importante de </a:t>
            </a:r>
            <a:r>
              <a:rPr lang="es-MX" sz="2800" dirty="0" smtClean="0"/>
              <a:t>los recursos </a:t>
            </a:r>
            <a:r>
              <a:rPr lang="es-MX" sz="2800" dirty="0"/>
              <a:t>existentes en ella. De allí que la auditoria de esta función </a:t>
            </a:r>
            <a:r>
              <a:rPr lang="es-MX" sz="2800" dirty="0" smtClean="0"/>
              <a:t>abarque aspectos </a:t>
            </a:r>
            <a:r>
              <a:rPr lang="es-MX" sz="2800" dirty="0"/>
              <a:t>tan importantes como aquellos relacionados con vinculación </a:t>
            </a:r>
            <a:r>
              <a:rPr lang="es-MX" sz="2800" dirty="0" smtClean="0"/>
              <a:t>y desarrollo </a:t>
            </a:r>
            <a:r>
              <a:rPr lang="es-MX" sz="2800" dirty="0"/>
              <a:t>de personal, la estructura orgánica, la coordinación de </a:t>
            </a:r>
            <a:r>
              <a:rPr lang="es-MX" sz="2800" dirty="0" smtClean="0"/>
              <a:t>este departamento </a:t>
            </a:r>
            <a:r>
              <a:rPr lang="es-MX" sz="2800" dirty="0"/>
              <a:t>con otros de la empresa, la descripción de puestos, etc.</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558898"/>
            <a:ext cx="2535362" cy="207722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2915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8229600" cy="1143000"/>
          </a:xfrm>
        </p:spPr>
        <p:txBody>
          <a:bodyPr/>
          <a:lstStyle/>
          <a:p>
            <a:r>
              <a:rPr lang="es-MX" dirty="0" smtClean="0"/>
              <a:t>Programa</a:t>
            </a:r>
            <a:endParaRPr lang="es-MX" dirty="0"/>
          </a:p>
        </p:txBody>
      </p:sp>
      <p:sp>
        <p:nvSpPr>
          <p:cNvPr id="5" name="2 Marcador de contenido"/>
          <p:cNvSpPr>
            <a:spLocks noGrp="1"/>
          </p:cNvSpPr>
          <p:nvPr>
            <p:ph idx="1"/>
          </p:nvPr>
        </p:nvSpPr>
        <p:spPr>
          <a:xfrm>
            <a:off x="457200" y="1600200"/>
            <a:ext cx="8229600" cy="4525963"/>
          </a:xfrm>
        </p:spPr>
        <p:txBody>
          <a:bodyPr>
            <a:normAutofit fontScale="70000" lnSpcReduction="20000"/>
          </a:bodyPr>
          <a:lstStyle/>
          <a:p>
            <a:pPr>
              <a:buFont typeface="Wingdings" pitchFamily="2" charset="2"/>
              <a:buChar char="q"/>
            </a:pPr>
            <a:r>
              <a:rPr lang="es-MX" dirty="0">
                <a:solidFill>
                  <a:srgbClr val="000000"/>
                </a:solidFill>
              </a:rPr>
              <a:t>Analizar si son adecuadas las políticas y procedimientos para reclutar </a:t>
            </a:r>
            <a:r>
              <a:rPr lang="es-MX" dirty="0" smtClean="0">
                <a:solidFill>
                  <a:srgbClr val="000000"/>
                </a:solidFill>
              </a:rPr>
              <a:t>el personal </a:t>
            </a:r>
            <a:r>
              <a:rPr lang="es-MX" dirty="0">
                <a:solidFill>
                  <a:srgbClr val="000000"/>
                </a:solidFill>
              </a:rPr>
              <a:t>más capacitado, asignar sueldos que garanticen la </a:t>
            </a:r>
            <a:r>
              <a:rPr lang="es-MX" dirty="0" smtClean="0">
                <a:solidFill>
                  <a:srgbClr val="000000"/>
                </a:solidFill>
              </a:rPr>
              <a:t>estabilidad permanente </a:t>
            </a:r>
            <a:r>
              <a:rPr lang="es-MX" dirty="0">
                <a:solidFill>
                  <a:srgbClr val="000000"/>
                </a:solidFill>
              </a:rPr>
              <a:t>de la persona, mantener programas de </a:t>
            </a:r>
            <a:r>
              <a:rPr lang="es-MX" dirty="0" smtClean="0">
                <a:solidFill>
                  <a:srgbClr val="000000"/>
                </a:solidFill>
              </a:rPr>
              <a:t>adiestramiento, capacitación </a:t>
            </a:r>
            <a:r>
              <a:rPr lang="es-MX" dirty="0">
                <a:solidFill>
                  <a:srgbClr val="000000"/>
                </a:solidFill>
              </a:rPr>
              <a:t>y desarrollo de personal y otros factores que son </a:t>
            </a:r>
            <a:r>
              <a:rPr lang="es-MX" dirty="0" smtClean="0">
                <a:solidFill>
                  <a:srgbClr val="000000"/>
                </a:solidFill>
              </a:rPr>
              <a:t>importantes para </a:t>
            </a:r>
            <a:r>
              <a:rPr lang="es-MX" dirty="0">
                <a:solidFill>
                  <a:srgbClr val="000000"/>
                </a:solidFill>
              </a:rPr>
              <a:t>garantizar el reconocimiento de derechos que todo trabajador </a:t>
            </a:r>
            <a:r>
              <a:rPr lang="es-MX" dirty="0" smtClean="0">
                <a:solidFill>
                  <a:srgbClr val="000000"/>
                </a:solidFill>
              </a:rPr>
              <a:t>tiene como </a:t>
            </a:r>
            <a:r>
              <a:rPr lang="es-MX" dirty="0">
                <a:solidFill>
                  <a:srgbClr val="000000"/>
                </a:solidFill>
              </a:rPr>
              <a:t>ser humano.</a:t>
            </a:r>
          </a:p>
          <a:p>
            <a:pPr>
              <a:buFont typeface="Wingdings" pitchFamily="2" charset="2"/>
              <a:buChar char="q"/>
            </a:pPr>
            <a:r>
              <a:rPr lang="es-MX" dirty="0" smtClean="0">
                <a:solidFill>
                  <a:srgbClr val="000000"/>
                </a:solidFill>
              </a:rPr>
              <a:t>Evaluación </a:t>
            </a:r>
            <a:r>
              <a:rPr lang="es-MX" dirty="0">
                <a:solidFill>
                  <a:srgbClr val="000000"/>
                </a:solidFill>
              </a:rPr>
              <a:t>de la estructura de la organización que permita identificar si </a:t>
            </a:r>
            <a:r>
              <a:rPr lang="es-MX" dirty="0" smtClean="0">
                <a:solidFill>
                  <a:srgbClr val="000000"/>
                </a:solidFill>
              </a:rPr>
              <a:t>se aplican </a:t>
            </a:r>
            <a:r>
              <a:rPr lang="es-MX" dirty="0">
                <a:solidFill>
                  <a:srgbClr val="000000"/>
                </a:solidFill>
              </a:rPr>
              <a:t>adecuadamente los principios de autoridad, reconociendo </a:t>
            </a:r>
            <a:r>
              <a:rPr lang="es-MX" dirty="0" smtClean="0">
                <a:solidFill>
                  <a:srgbClr val="000000"/>
                </a:solidFill>
              </a:rPr>
              <a:t>derechos y </a:t>
            </a:r>
            <a:r>
              <a:rPr lang="es-MX" dirty="0">
                <a:solidFill>
                  <a:srgbClr val="000000"/>
                </a:solidFill>
              </a:rPr>
              <a:t>obligaciones que tienen, tanto el trabajador como la empresa.</a:t>
            </a:r>
          </a:p>
          <a:p>
            <a:pPr>
              <a:buFont typeface="Wingdings" pitchFamily="2" charset="2"/>
              <a:buChar char="q"/>
            </a:pPr>
            <a:r>
              <a:rPr lang="es-MX" dirty="0" smtClean="0">
                <a:solidFill>
                  <a:srgbClr val="000000"/>
                </a:solidFill>
              </a:rPr>
              <a:t>Efectuar </a:t>
            </a:r>
            <a:r>
              <a:rPr lang="es-MX" dirty="0">
                <a:solidFill>
                  <a:srgbClr val="000000"/>
                </a:solidFill>
              </a:rPr>
              <a:t>el análisis del Manual de Punciones y confrontarlo con </a:t>
            </a:r>
            <a:r>
              <a:rPr lang="es-MX" dirty="0" smtClean="0">
                <a:solidFill>
                  <a:srgbClr val="000000"/>
                </a:solidFill>
              </a:rPr>
              <a:t>las actividades </a:t>
            </a:r>
            <a:r>
              <a:rPr lang="es-MX" dirty="0">
                <a:solidFill>
                  <a:srgbClr val="000000"/>
                </a:solidFill>
              </a:rPr>
              <a:t>que desempeña el trabajador.</a:t>
            </a:r>
          </a:p>
          <a:p>
            <a:pPr>
              <a:buFont typeface="Wingdings" pitchFamily="2" charset="2"/>
              <a:buChar char="q"/>
            </a:pPr>
            <a:r>
              <a:rPr lang="es-MX" dirty="0">
                <a:solidFill>
                  <a:srgbClr val="000000"/>
                </a:solidFill>
              </a:rPr>
              <a:t> Si existe una contabilidad de Recursos Humanos</a:t>
            </a:r>
          </a:p>
        </p:txBody>
      </p:sp>
    </p:spTree>
    <p:extLst>
      <p:ext uri="{BB962C8B-B14F-4D97-AF65-F5344CB8AC3E}">
        <p14:creationId xmlns:p14="http://schemas.microsoft.com/office/powerpoint/2010/main" val="2409516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39552" y="274638"/>
            <a:ext cx="8147248" cy="77809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smtClean="0"/>
              <a:t>FINANZAS:</a:t>
            </a:r>
            <a:endParaRPr lang="es-MX" dirty="0"/>
          </a:p>
        </p:txBody>
      </p:sp>
      <p:sp>
        <p:nvSpPr>
          <p:cNvPr id="3" name="2 Marcador de contenido"/>
          <p:cNvSpPr txBox="1">
            <a:spLocks/>
          </p:cNvSpPr>
          <p:nvPr/>
        </p:nvSpPr>
        <p:spPr>
          <a:xfrm>
            <a:off x="498376" y="1115081"/>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MX" dirty="0" smtClean="0"/>
              <a:t>El área financiera en muchas organizaciones es amplia y comprende secciones diferentes tales como Auditoria, Tesorería, Crédito y Cobranzas, Inventarios, Costos, Presupuestos, Estadística, Crédito, inversiones, etc.</a:t>
            </a:r>
          </a:p>
          <a:p>
            <a:endParaRPr lang="es-MX"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933055"/>
            <a:ext cx="3043039" cy="2702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294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mtClean="0"/>
              <a:t>Programa:</a:t>
            </a:r>
            <a:endParaRPr lang="es-MX" dirty="0"/>
          </a:p>
        </p:txBody>
      </p:sp>
      <p:sp>
        <p:nvSpPr>
          <p:cNvPr id="3" name="2 Marcador de contenido"/>
          <p:cNvSpPr txBox="1">
            <a:spLocks/>
          </p:cNvSpPr>
          <p:nvPr/>
        </p:nvSpPr>
        <p:spPr>
          <a:xfrm>
            <a:off x="457200" y="1600200"/>
            <a:ext cx="8229600" cy="4525963"/>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v"/>
            </a:pPr>
            <a:r>
              <a:rPr lang="es-MX" smtClean="0">
                <a:solidFill>
                  <a:srgbClr val="000000"/>
                </a:solidFill>
              </a:rPr>
              <a:t>Determinar aspectos generales de la función, obteniendo esquemas de la organización, lista de los funcionarios responsables de todas las áreas, determinación general de todos los objetivos tanto a nivel global como particular y evaluar si la organización prevé distintos programas de funcionamiento, manuales de organización, adecuada separación de funciones, descripción de puestos, etc.</a:t>
            </a:r>
          </a:p>
          <a:p>
            <a:pPr>
              <a:buFont typeface="Wingdings" pitchFamily="2" charset="2"/>
              <a:buChar char="v"/>
            </a:pPr>
            <a:r>
              <a:rPr lang="es-MX" smtClean="0">
                <a:solidFill>
                  <a:srgbClr val="000000"/>
                </a:solidFill>
              </a:rPr>
              <a:t>Dentro del área donde se elaboran los presupuestos, el auditor debe de informarse de la clase de presupuestos que realizan, el personal que interviene en su formulación solicitando los presupuestos de inversiones de capital, presupuestos de operación y financieros, observando si los aspectos que afectan el flujo del efectivo están cubiertos.</a:t>
            </a:r>
          </a:p>
          <a:p>
            <a:pPr>
              <a:buFont typeface="Wingdings" pitchFamily="2" charset="2"/>
              <a:buChar char="v"/>
            </a:pPr>
            <a:endParaRPr lang="es-MX" dirty="0">
              <a:solidFill>
                <a:srgbClr val="000000"/>
              </a:solidFill>
            </a:endParaRPr>
          </a:p>
        </p:txBody>
      </p:sp>
    </p:spTree>
    <p:extLst>
      <p:ext uri="{BB962C8B-B14F-4D97-AF65-F5344CB8AC3E}">
        <p14:creationId xmlns:p14="http://schemas.microsoft.com/office/powerpoint/2010/main" val="78632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191000"/>
            <a:ext cx="23622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1 Título"/>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mtClean="0"/>
              <a:t>¿QUÉ SE PRETENDE CON LA AUDITORÍA OPERACIONAL?</a:t>
            </a:r>
            <a:endParaRPr lang="es-MX" dirty="0"/>
          </a:p>
        </p:txBody>
      </p:sp>
      <p:sp>
        <p:nvSpPr>
          <p:cNvPr id="4" name="2 Marcador de contenido"/>
          <p:cNvSpPr txBox="1">
            <a:spLocks/>
          </p:cNvSpPr>
          <p:nvPr/>
        </p:nvSpPr>
        <p:spPr>
          <a:xfrm>
            <a:off x="457200" y="1600200"/>
            <a:ext cx="8229600" cy="4525963"/>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s-MX" dirty="0" smtClean="0">
                <a:solidFill>
                  <a:srgbClr val="000000"/>
                </a:solidFill>
              </a:rPr>
              <a:t>Evaluar el grado de eficiencia conque se están llevando a cabo las operaciones con sus procedimientos en la Empresa.</a:t>
            </a:r>
          </a:p>
          <a:p>
            <a:pPr marL="0" indent="0" algn="just">
              <a:buFont typeface="Arial" pitchFamily="34" charset="0"/>
              <a:buNone/>
            </a:pPr>
            <a:r>
              <a:rPr lang="es-MX" dirty="0" smtClean="0">
                <a:solidFill>
                  <a:srgbClr val="000000"/>
                </a:solidFill>
              </a:rPr>
              <a:t>Es por ello que el trabajo debe estar enfocado hacia la identificación de las fallas más importantes de las áreas operativas funcionales de la Empresa y el informe tratará de mostrar las fallas más importantes existentes y de cuya corrección se pueden derivar beneficios que hacen que las operaciones se realicen en el futuro con mayor eficiencia lo que permitirá alcanzar una mayor productividad.</a:t>
            </a:r>
            <a:endParaRPr lang="es-MX" dirty="0">
              <a:solidFill>
                <a:srgbClr val="000000"/>
              </a:solidFill>
            </a:endParaRPr>
          </a:p>
        </p:txBody>
      </p:sp>
    </p:spTree>
    <p:extLst>
      <p:ext uri="{BB962C8B-B14F-4D97-AF65-F5344CB8AC3E}">
        <p14:creationId xmlns:p14="http://schemas.microsoft.com/office/powerpoint/2010/main" val="3206171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mtClean="0"/>
              <a:t>BIBLIOGRAFÍA</a:t>
            </a:r>
            <a:endParaRPr lang="es-MX" dirty="0"/>
          </a:p>
        </p:txBody>
      </p:sp>
      <p:sp>
        <p:nvSpPr>
          <p:cNvPr id="3" name="2 Marcador de contenido"/>
          <p:cNvSpPr txBox="1">
            <a:spLocks/>
          </p:cNvSpPr>
          <p:nvPr/>
        </p:nvSpPr>
        <p:spPr>
          <a:xfrm>
            <a:off x="457200" y="2780928"/>
            <a:ext cx="8229600" cy="334523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s-MX" sz="2800" i="1" dirty="0"/>
              <a:t>www.uv.mx/sea/files/2012/12/OT</a:t>
            </a:r>
            <a:r>
              <a:rPr lang="es-MX" sz="2800" b="1" i="1" dirty="0"/>
              <a:t>AuditoriaOperacional.pdf</a:t>
            </a:r>
            <a:r>
              <a:rPr lang="es-MX" sz="2800" dirty="0"/>
              <a:t> · Archivo PDF</a:t>
            </a:r>
            <a:endParaRPr lang="es-MX" sz="2800" b="1" dirty="0">
              <a:solidFill>
                <a:srgbClr val="000000"/>
              </a:solidFill>
            </a:endParaRPr>
          </a:p>
        </p:txBody>
      </p:sp>
    </p:spTree>
    <p:extLst>
      <p:ext uri="{BB962C8B-B14F-4D97-AF65-F5344CB8AC3E}">
        <p14:creationId xmlns:p14="http://schemas.microsoft.com/office/powerpoint/2010/main" val="1122559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4" y="620688"/>
            <a:ext cx="8208663" cy="6201698"/>
          </a:xfrm>
          <a:prstGeom prst="rect">
            <a:avLst/>
          </a:prstGeom>
          <a:noFill/>
        </p:spPr>
        <p:txBody>
          <a:bodyPr wrap="square" rtlCol="0">
            <a:spAutoFit/>
          </a:bodyPr>
          <a:lstStyle/>
          <a:p>
            <a:pPr algn="just"/>
            <a:endParaRPr lang="es-MX" sz="2800" b="1" dirty="0">
              <a:latin typeface="Arial" pitchFamily="34" charset="0"/>
              <a:cs typeface="Arial" pitchFamily="34" charset="0"/>
            </a:endParaRPr>
          </a:p>
          <a:p>
            <a:pPr algn="just"/>
            <a:r>
              <a:rPr lang="es-MX" sz="2800" b="1" dirty="0" smtClean="0">
                <a:latin typeface="Arial" pitchFamily="34" charset="0"/>
                <a:cs typeface="Arial" pitchFamily="34" charset="0"/>
              </a:rPr>
              <a:t>Resumen (</a:t>
            </a:r>
            <a:r>
              <a:rPr lang="es-MX" sz="2800" b="1" dirty="0" err="1" smtClean="0">
                <a:latin typeface="Arial" pitchFamily="34" charset="0"/>
                <a:cs typeface="Arial" pitchFamily="34" charset="0"/>
              </a:rPr>
              <a:t>Abstract</a:t>
            </a:r>
            <a:r>
              <a:rPr lang="es-MX" sz="2800" b="1" dirty="0" smtClean="0">
                <a:latin typeface="Arial" pitchFamily="34" charset="0"/>
                <a:cs typeface="Arial" pitchFamily="34" charset="0"/>
              </a:rPr>
              <a:t>)</a:t>
            </a:r>
            <a:endParaRPr lang="es-MX" sz="2800" b="1" dirty="0">
              <a:latin typeface="Arial" pitchFamily="34" charset="0"/>
              <a:cs typeface="Arial" pitchFamily="34" charset="0"/>
            </a:endParaRPr>
          </a:p>
          <a:p>
            <a:pPr algn="just"/>
            <a:endParaRPr lang="es-MX" sz="2000" b="1" dirty="0">
              <a:latin typeface="Arial" pitchFamily="34" charset="0"/>
              <a:cs typeface="Arial" pitchFamily="34" charset="0"/>
            </a:endParaRPr>
          </a:p>
          <a:p>
            <a:pPr marL="342900" indent="-342900" algn="just">
              <a:lnSpc>
                <a:spcPct val="150000"/>
              </a:lnSpc>
              <a:buFont typeface="Arial" pitchFamily="34" charset="0"/>
              <a:buChar char="•"/>
            </a:pPr>
            <a:r>
              <a:rPr lang="es-MX" sz="1600" b="1" dirty="0" smtClean="0">
                <a:latin typeface="Arial" pitchFamily="34" charset="0"/>
                <a:cs typeface="Arial" pitchFamily="34" charset="0"/>
              </a:rPr>
              <a:t>IDENTIFICAR LA IMPORTANCIA  DE EVALUAR LOS RESULTADOS CON LAS METAS PROPUESTAS Y POR  DETERMINAR SI LOS CONTROLES O METODOS ESTAN </a:t>
            </a:r>
            <a:r>
              <a:rPr lang="es-MX" sz="1600" b="1" dirty="0" smtClean="0">
                <a:latin typeface="Arial" pitchFamily="34" charset="0"/>
                <a:cs typeface="Arial" pitchFamily="34" charset="0"/>
              </a:rPr>
              <a:t>FUNCIONANDO CONFORME A LOS OBJETIVOS OPERACIONALES DE LA EMPRESA..</a:t>
            </a:r>
            <a:endParaRPr lang="es-MX" sz="1600" b="1" dirty="0" smtClean="0">
              <a:latin typeface="Arial" pitchFamily="34" charset="0"/>
              <a:cs typeface="Arial" pitchFamily="34" charset="0"/>
            </a:endParaRPr>
          </a:p>
          <a:p>
            <a:pPr algn="just">
              <a:lnSpc>
                <a:spcPct val="150000"/>
              </a:lnSpc>
            </a:pPr>
            <a:endParaRPr lang="es-MX" sz="1600" b="1" dirty="0" smtClean="0">
              <a:latin typeface="Arial" pitchFamily="34" charset="0"/>
              <a:cs typeface="Arial" pitchFamily="34" charset="0"/>
            </a:endParaRPr>
          </a:p>
          <a:p>
            <a:pPr marL="342900" indent="-342900" algn="just">
              <a:lnSpc>
                <a:spcPct val="150000"/>
              </a:lnSpc>
              <a:buFont typeface="Arial" pitchFamily="34" charset="0"/>
              <a:buChar char="•"/>
            </a:pPr>
            <a:r>
              <a:rPr lang="en-US" sz="1600" b="1" dirty="0" smtClean="0">
                <a:latin typeface="Arial" pitchFamily="34" charset="0"/>
                <a:cs typeface="Arial" pitchFamily="34" charset="0"/>
              </a:rPr>
              <a:t> IDENTIFY THE IMPORTANCE OF EVALUATING THE RESULTS WITH THE PROPOSED GOALS AND FOR CONSEQUENCE TO DETERMINE IF THE CONTROLS OR METHODS IT IS WORKING.</a:t>
            </a:r>
            <a:endParaRPr lang="es-MX" sz="1600" b="1" dirty="0" smtClean="0">
              <a:latin typeface="Arial" pitchFamily="34" charset="0"/>
              <a:cs typeface="Arial" pitchFamily="34" charset="0"/>
            </a:endParaRPr>
          </a:p>
          <a:p>
            <a:pPr algn="just"/>
            <a:endParaRPr lang="es-MX" sz="2000" b="1" dirty="0">
              <a:latin typeface="Arial" pitchFamily="34" charset="0"/>
              <a:cs typeface="Arial" pitchFamily="34" charset="0"/>
            </a:endParaRPr>
          </a:p>
          <a:p>
            <a:pPr algn="just"/>
            <a:r>
              <a:rPr lang="es-MX" sz="2000" b="1" dirty="0">
                <a:latin typeface="Arial" pitchFamily="34" charset="0"/>
                <a:cs typeface="Arial" pitchFamily="34" charset="0"/>
              </a:rPr>
              <a:t> </a:t>
            </a:r>
            <a:r>
              <a:rPr lang="es-MX" sz="2800" b="1" dirty="0">
                <a:latin typeface="Arial" pitchFamily="34" charset="0"/>
                <a:cs typeface="Arial" pitchFamily="34" charset="0"/>
              </a:rPr>
              <a:t>Palabras clave: </a:t>
            </a:r>
            <a:r>
              <a:rPr lang="es-MX" sz="2800" b="1" dirty="0" smtClean="0">
                <a:latin typeface="Arial" pitchFamily="34" charset="0"/>
                <a:cs typeface="Arial" pitchFamily="34" charset="0"/>
              </a:rPr>
              <a:t>(</a:t>
            </a:r>
            <a:r>
              <a:rPr lang="es-MX" sz="2800" b="1" dirty="0" err="1" smtClean="0">
                <a:latin typeface="Arial" pitchFamily="34" charset="0"/>
                <a:cs typeface="Arial" pitchFamily="34" charset="0"/>
              </a:rPr>
              <a:t>keywords</a:t>
            </a:r>
            <a:r>
              <a:rPr lang="es-MX" sz="2800" b="1" dirty="0" smtClean="0">
                <a:latin typeface="Arial" pitchFamily="34" charset="0"/>
                <a:cs typeface="Arial" pitchFamily="34" charset="0"/>
              </a:rPr>
              <a:t>)</a:t>
            </a:r>
            <a:endParaRPr lang="es-MX" sz="2000" b="1" dirty="0">
              <a:latin typeface="Arial" pitchFamily="34" charset="0"/>
              <a:cs typeface="Arial" pitchFamily="34" charset="0"/>
            </a:endParaRPr>
          </a:p>
          <a:p>
            <a:pPr marL="342900" indent="-342900">
              <a:lnSpc>
                <a:spcPct val="150000"/>
              </a:lnSpc>
              <a:buFont typeface="Arial" pitchFamily="34" charset="0"/>
              <a:buChar char="•"/>
            </a:pPr>
            <a:r>
              <a:rPr lang="es-MX" b="1" dirty="0" smtClean="0">
                <a:latin typeface="Arial" pitchFamily="34" charset="0"/>
                <a:cs typeface="Arial" pitchFamily="34" charset="0"/>
              </a:rPr>
              <a:t>AUDITORIA, COMPRAS, EMPRESA, PRODUCCION, VENTAS, FINANZAS.</a:t>
            </a:r>
          </a:p>
          <a:p>
            <a:pPr marL="342900" indent="-342900" algn="just">
              <a:lnSpc>
                <a:spcPct val="150000"/>
              </a:lnSpc>
              <a:buFont typeface="Arial" pitchFamily="34" charset="0"/>
              <a:buChar char="•"/>
            </a:pPr>
            <a:r>
              <a:rPr lang="es-MX" b="1" dirty="0">
                <a:latin typeface="Arial" pitchFamily="34" charset="0"/>
                <a:cs typeface="Arial" pitchFamily="34" charset="0"/>
              </a:rPr>
              <a:t>AUDIT, </a:t>
            </a:r>
            <a:r>
              <a:rPr lang="es-MX" b="1" dirty="0" smtClean="0">
                <a:latin typeface="Arial" pitchFamily="34" charset="0"/>
                <a:cs typeface="Arial" pitchFamily="34" charset="0"/>
              </a:rPr>
              <a:t>PURCHASING, ENTERPRISE, PRODUCTION, SALE, FINANCES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2 CuadroTexto"/>
          <p:cNvSpPr txBox="1"/>
          <p:nvPr/>
        </p:nvSpPr>
        <p:spPr>
          <a:xfrm>
            <a:off x="755576" y="1718204"/>
            <a:ext cx="7632848" cy="3108543"/>
          </a:xfrm>
          <a:prstGeom prst="rect">
            <a:avLst/>
          </a:prstGeom>
          <a:noFill/>
        </p:spPr>
        <p:txBody>
          <a:bodyPr wrap="square" rtlCol="0">
            <a:spAutoFit/>
          </a:bodyPr>
          <a:lstStyle/>
          <a:p>
            <a:pPr algn="just"/>
            <a:r>
              <a:rPr lang="es-MX" sz="2800" b="1" dirty="0" smtClean="0">
                <a:latin typeface="Arial" pitchFamily="34" charset="0"/>
                <a:cs typeface="Arial" pitchFamily="34" charset="0"/>
              </a:rPr>
              <a:t>Objetivo general: </a:t>
            </a:r>
            <a:r>
              <a:rPr lang="es-MX" sz="2800" dirty="0"/>
              <a:t>Al concluir el curso el alumno aplicara las disposiciones normativas en que se fundamenta la auditoria </a:t>
            </a:r>
            <a:r>
              <a:rPr lang="es-MX" sz="2800" dirty="0" smtClean="0"/>
              <a:t>operativa en todo su contexto.</a:t>
            </a:r>
            <a:endParaRPr lang="es-MX" sz="2800" dirty="0"/>
          </a:p>
          <a:p>
            <a:pPr algn="just"/>
            <a:r>
              <a:rPr lang="es-MX" sz="2800" dirty="0"/>
              <a:t> </a:t>
            </a:r>
          </a:p>
          <a:p>
            <a:pPr algn="just"/>
            <a:r>
              <a:rPr lang="es-MX" sz="2800" b="1" dirty="0" smtClean="0">
                <a:latin typeface="Arial" pitchFamily="34" charset="0"/>
                <a:cs typeface="Arial" pitchFamily="34" charset="0"/>
              </a:rPr>
              <a:t> </a:t>
            </a:r>
          </a:p>
          <a:p>
            <a:endParaRPr lang="es-MX"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476672"/>
            <a:ext cx="8280920" cy="4401205"/>
          </a:xfrm>
          <a:prstGeom prst="rect">
            <a:avLst/>
          </a:prstGeom>
          <a:noFill/>
        </p:spPr>
        <p:txBody>
          <a:bodyPr wrap="square" rtlCol="0">
            <a:spAutoFit/>
          </a:bodyPr>
          <a:lstStyle/>
          <a:p>
            <a:endParaRPr lang="es-MX" sz="2800" b="1" dirty="0" smtClean="0">
              <a:latin typeface="Arial" pitchFamily="34" charset="0"/>
              <a:cs typeface="Arial" pitchFamily="34" charset="0"/>
            </a:endParaRPr>
          </a:p>
          <a:p>
            <a:endParaRPr lang="es-MX" sz="2800" b="1" dirty="0">
              <a:latin typeface="Arial" pitchFamily="34" charset="0"/>
              <a:cs typeface="Arial" pitchFamily="34" charset="0"/>
            </a:endParaRPr>
          </a:p>
          <a:p>
            <a:endParaRPr lang="es-MX" sz="2800" b="1" dirty="0" smtClean="0">
              <a:latin typeface="Arial" pitchFamily="34" charset="0"/>
              <a:cs typeface="Arial" pitchFamily="34" charset="0"/>
            </a:endParaRPr>
          </a:p>
          <a:p>
            <a:r>
              <a:rPr lang="es-MX" sz="2800" b="1" dirty="0" smtClean="0">
                <a:latin typeface="Arial" pitchFamily="34" charset="0"/>
                <a:cs typeface="Arial" pitchFamily="34" charset="0"/>
              </a:rPr>
              <a:t>Nombre </a:t>
            </a:r>
            <a:r>
              <a:rPr lang="es-MX" sz="2800" b="1" dirty="0">
                <a:latin typeface="Arial" pitchFamily="34" charset="0"/>
                <a:cs typeface="Arial" pitchFamily="34" charset="0"/>
              </a:rPr>
              <a:t>de la unidad</a:t>
            </a:r>
            <a:r>
              <a:rPr lang="es-MX" sz="2800" b="1" dirty="0" smtClean="0">
                <a:latin typeface="Arial" pitchFamily="34" charset="0"/>
                <a:cs typeface="Arial" pitchFamily="34" charset="0"/>
              </a:rPr>
              <a:t>: </a:t>
            </a:r>
            <a:r>
              <a:rPr lang="es-MX" sz="2800" dirty="0"/>
              <a:t>AUDITORÍA </a:t>
            </a:r>
            <a:r>
              <a:rPr lang="es-MX" sz="2800" dirty="0" smtClean="0"/>
              <a:t>OPERACIONAL</a:t>
            </a:r>
            <a:endParaRPr lang="es-MX" sz="2800" b="1" dirty="0">
              <a:latin typeface="Arial" pitchFamily="34" charset="0"/>
              <a:cs typeface="Arial" pitchFamily="34" charset="0"/>
            </a:endParaRPr>
          </a:p>
          <a:p>
            <a:endParaRPr lang="es-MX" sz="2800" b="1" dirty="0" smtClean="0">
              <a:latin typeface="Arial" pitchFamily="34" charset="0"/>
              <a:cs typeface="Arial" pitchFamily="34" charset="0"/>
            </a:endParaRPr>
          </a:p>
          <a:p>
            <a:endParaRPr lang="es-MX" sz="2800" b="1" dirty="0">
              <a:latin typeface="Arial" pitchFamily="34" charset="0"/>
              <a:cs typeface="Arial" pitchFamily="34" charset="0"/>
            </a:endParaRPr>
          </a:p>
          <a:p>
            <a:endParaRPr lang="es-MX" sz="2800" b="1" dirty="0">
              <a:latin typeface="Arial" pitchFamily="34" charset="0"/>
              <a:cs typeface="Arial" pitchFamily="34" charset="0"/>
            </a:endParaRPr>
          </a:p>
          <a:p>
            <a:r>
              <a:rPr lang="es-MX" sz="2800" b="1" dirty="0">
                <a:latin typeface="Arial" pitchFamily="34" charset="0"/>
                <a:cs typeface="Arial" pitchFamily="34" charset="0"/>
              </a:rPr>
              <a:t>Objetivo de la </a:t>
            </a:r>
            <a:r>
              <a:rPr lang="es-MX" sz="2800" b="1" dirty="0" smtClean="0">
                <a:latin typeface="Arial" pitchFamily="34" charset="0"/>
                <a:cs typeface="Arial" pitchFamily="34" charset="0"/>
              </a:rPr>
              <a:t>unidad: </a:t>
            </a:r>
            <a:r>
              <a:rPr lang="es-MX" sz="2800" dirty="0"/>
              <a:t>que el alumno conozca los objetivos y fases de la auditoria </a:t>
            </a:r>
            <a:r>
              <a:rPr lang="es-MX" sz="2800" dirty="0" smtClean="0"/>
              <a:t>operacional</a:t>
            </a:r>
            <a:endParaRPr lang="es-MX" sz="2800" b="1" dirty="0">
              <a:latin typeface="Arial" pitchFamily="34" charset="0"/>
              <a:cs typeface="Arial" pitchFamily="34" charset="0"/>
            </a:endParaRPr>
          </a:p>
          <a:p>
            <a:endParaRPr lang="es-MX"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08001" y="1268760"/>
            <a:ext cx="8024439" cy="4500029"/>
          </a:xfrm>
        </p:spPr>
        <p:txBody>
          <a:bodyPr>
            <a:noAutofit/>
          </a:bodyPr>
          <a:lstStyle/>
          <a:p>
            <a:pPr algn="just"/>
            <a:endParaRPr lang="es-MX" sz="2400" dirty="0">
              <a:latin typeface="Arial" panose="020B0604020202020204" pitchFamily="34" charset="0"/>
              <a:cs typeface="Arial" panose="020B0604020202020204" pitchFamily="34" charset="0"/>
            </a:endParaRPr>
          </a:p>
          <a:p>
            <a:pPr algn="just"/>
            <a:endParaRPr lang="es-MX" sz="2400" dirty="0">
              <a:latin typeface="Arial" panose="020B0604020202020204" pitchFamily="34" charset="0"/>
              <a:cs typeface="Arial" panose="020B0604020202020204" pitchFamily="34" charset="0"/>
            </a:endParaRPr>
          </a:p>
        </p:txBody>
      </p:sp>
      <p:sp>
        <p:nvSpPr>
          <p:cNvPr id="9" name="1 Título"/>
          <p:cNvSpPr>
            <a:spLocks noGrp="1"/>
          </p:cNvSpPr>
          <p:nvPr>
            <p:ph type="title"/>
          </p:nvPr>
        </p:nvSpPr>
        <p:spPr>
          <a:xfrm>
            <a:off x="457200" y="274638"/>
            <a:ext cx="8229600" cy="1143000"/>
          </a:xfrm>
        </p:spPr>
        <p:txBody>
          <a:bodyPr>
            <a:normAutofit fontScale="90000"/>
          </a:bodyPr>
          <a:lstStyle/>
          <a:p>
            <a:r>
              <a:rPr lang="es-MX" dirty="0" smtClean="0"/>
              <a:t>¿QUÉ ES LA AUDITORÍA OPERACIONAL?</a:t>
            </a:r>
            <a:endParaRPr lang="es-MX" dirty="0"/>
          </a:p>
        </p:txBody>
      </p:sp>
      <p:sp>
        <p:nvSpPr>
          <p:cNvPr id="10" name="2 Marcador de contenido"/>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MX" smtClean="0">
                <a:solidFill>
                  <a:srgbClr val="000000"/>
                </a:solidFill>
              </a:rPr>
              <a:t>Investiga, revisa y evalúa las áreas funcionales de la empresa con los propósitos de determinar.</a:t>
            </a:r>
            <a:endParaRPr lang="es-MX" dirty="0">
              <a:solidFill>
                <a:srgbClr val="000000"/>
              </a:solidFill>
            </a:endParaRPr>
          </a:p>
        </p:txBody>
      </p:sp>
      <p:graphicFrame>
        <p:nvGraphicFramePr>
          <p:cNvPr id="11" name="10 Diagrama"/>
          <p:cNvGraphicFramePr/>
          <p:nvPr>
            <p:extLst>
              <p:ext uri="{D42A27DB-BD31-4B8C-83A1-F6EECF244321}">
                <p14:modId xmlns:p14="http://schemas.microsoft.com/office/powerpoint/2010/main" val="1351776382"/>
              </p:ext>
            </p:extLst>
          </p:nvPr>
        </p:nvGraphicFramePr>
        <p:xfrm>
          <a:off x="1763688" y="249289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0273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457200" y="274638"/>
            <a:ext cx="8229600" cy="1143000"/>
          </a:xfrm>
        </p:spPr>
        <p:txBody>
          <a:bodyPr>
            <a:normAutofit fontScale="90000"/>
          </a:bodyPr>
          <a:lstStyle/>
          <a:p>
            <a:r>
              <a:rPr lang="es-MX" dirty="0" smtClean="0"/>
              <a:t>PARA LA EJECUCIÓN DE LA AUDITORÍA:</a:t>
            </a:r>
            <a:endParaRPr lang="es-MX" dirty="0"/>
          </a:p>
        </p:txBody>
      </p:sp>
      <p:sp>
        <p:nvSpPr>
          <p:cNvPr id="7" name="2 Marcador de contenido"/>
          <p:cNvSpPr>
            <a:spLocks noGrp="1"/>
          </p:cNvSpPr>
          <p:nvPr>
            <p:ph idx="1"/>
          </p:nvPr>
        </p:nvSpPr>
        <p:spPr>
          <a:xfrm>
            <a:off x="304800" y="1412776"/>
            <a:ext cx="8686800" cy="5112568"/>
          </a:xfrm>
        </p:spPr>
        <p:txBody>
          <a:bodyPr>
            <a:normAutofit fontScale="55000" lnSpcReduction="20000"/>
          </a:bodyPr>
          <a:lstStyle/>
          <a:p>
            <a:pPr marL="0" indent="0">
              <a:lnSpc>
                <a:spcPct val="170000"/>
              </a:lnSpc>
              <a:buNone/>
            </a:pPr>
            <a:r>
              <a:rPr lang="es-MX" sz="3300" dirty="0">
                <a:solidFill>
                  <a:srgbClr val="000000"/>
                </a:solidFill>
              </a:rPr>
              <a:t>1. Tiempo a dedicar personalmente al trabajo.</a:t>
            </a:r>
          </a:p>
          <a:p>
            <a:pPr marL="0" indent="0">
              <a:lnSpc>
                <a:spcPct val="170000"/>
              </a:lnSpc>
              <a:buNone/>
            </a:pPr>
            <a:r>
              <a:rPr lang="es-MX" sz="3300" dirty="0">
                <a:solidFill>
                  <a:srgbClr val="000000"/>
                </a:solidFill>
              </a:rPr>
              <a:t>2. Encaminar esfuerzos hacia el logro de mayor eficiencia en operaciones.</a:t>
            </a:r>
          </a:p>
          <a:p>
            <a:pPr>
              <a:lnSpc>
                <a:spcPct val="170000"/>
              </a:lnSpc>
              <a:buFont typeface="Wingdings" pitchFamily="2" charset="2"/>
              <a:buChar char="Ø"/>
            </a:pPr>
            <a:r>
              <a:rPr lang="es-MX" sz="3300" dirty="0">
                <a:solidFill>
                  <a:srgbClr val="000000"/>
                </a:solidFill>
              </a:rPr>
              <a:t> Simplificación de métodos.</a:t>
            </a:r>
          </a:p>
          <a:p>
            <a:pPr>
              <a:lnSpc>
                <a:spcPct val="170000"/>
              </a:lnSpc>
              <a:buFont typeface="Wingdings" pitchFamily="2" charset="2"/>
              <a:buChar char="Ø"/>
            </a:pPr>
            <a:r>
              <a:rPr lang="es-MX" sz="3300" dirty="0">
                <a:solidFill>
                  <a:srgbClr val="000000"/>
                </a:solidFill>
              </a:rPr>
              <a:t> Disminución de costos.</a:t>
            </a:r>
          </a:p>
          <a:p>
            <a:pPr>
              <a:lnSpc>
                <a:spcPct val="170000"/>
              </a:lnSpc>
              <a:buFont typeface="Wingdings" pitchFamily="2" charset="2"/>
              <a:buChar char="Ø"/>
            </a:pPr>
            <a:r>
              <a:rPr lang="es-MX" sz="3300" dirty="0">
                <a:solidFill>
                  <a:srgbClr val="000000"/>
                </a:solidFill>
              </a:rPr>
              <a:t> Mejoras en el rendimiento, </a:t>
            </a:r>
            <a:endParaRPr lang="es-MX" sz="3300" dirty="0" smtClean="0">
              <a:solidFill>
                <a:srgbClr val="000000"/>
              </a:solidFill>
            </a:endParaRPr>
          </a:p>
          <a:p>
            <a:pPr marL="0" indent="0">
              <a:lnSpc>
                <a:spcPct val="170000"/>
              </a:lnSpc>
              <a:buNone/>
            </a:pPr>
            <a:r>
              <a:rPr lang="es-MX" sz="3300" dirty="0" smtClean="0">
                <a:solidFill>
                  <a:srgbClr val="000000"/>
                </a:solidFill>
              </a:rPr>
              <a:t>3</a:t>
            </a:r>
            <a:r>
              <a:rPr lang="es-MX" sz="3300" dirty="0">
                <a:solidFill>
                  <a:srgbClr val="000000"/>
                </a:solidFill>
              </a:rPr>
              <a:t>. Realizar el trabajo con el máximo de objetividad posible.</a:t>
            </a:r>
          </a:p>
          <a:p>
            <a:pPr marL="0" indent="0">
              <a:lnSpc>
                <a:spcPct val="170000"/>
              </a:lnSpc>
              <a:buNone/>
            </a:pPr>
            <a:r>
              <a:rPr lang="es-MX" sz="3300" dirty="0">
                <a:solidFill>
                  <a:srgbClr val="000000"/>
                </a:solidFill>
              </a:rPr>
              <a:t>4. Ponderar en forma apropiada los conceptos de corto y largo plazo.</a:t>
            </a:r>
          </a:p>
          <a:p>
            <a:pPr marL="0" indent="0">
              <a:lnSpc>
                <a:spcPct val="170000"/>
              </a:lnSpc>
              <a:buNone/>
            </a:pPr>
            <a:r>
              <a:rPr lang="es-MX" sz="3300" dirty="0">
                <a:solidFill>
                  <a:srgbClr val="000000"/>
                </a:solidFill>
              </a:rPr>
              <a:t>5. Introducir nuevas técnicas y formas de operación (lo que no se ha hecho </a:t>
            </a:r>
            <a:r>
              <a:rPr lang="es-MX" sz="3300" dirty="0" smtClean="0">
                <a:solidFill>
                  <a:srgbClr val="000000"/>
                </a:solidFill>
              </a:rPr>
              <a:t>y debe </a:t>
            </a:r>
            <a:r>
              <a:rPr lang="es-MX" sz="3300" dirty="0">
                <a:solidFill>
                  <a:srgbClr val="000000"/>
                </a:solidFill>
              </a:rPr>
              <a:t>hacerse).</a:t>
            </a:r>
          </a:p>
          <a:p>
            <a:pPr marL="0" indent="0">
              <a:lnSpc>
                <a:spcPct val="170000"/>
              </a:lnSpc>
              <a:buNone/>
            </a:pPr>
            <a:r>
              <a:rPr lang="es-MX" sz="3300" dirty="0">
                <a:solidFill>
                  <a:srgbClr val="000000"/>
                </a:solidFill>
              </a:rPr>
              <a:t>6. Implantación de recomendaciones de su informe queda fuera del </a:t>
            </a:r>
            <a:r>
              <a:rPr lang="es-MX" sz="3300" dirty="0" smtClean="0">
                <a:solidFill>
                  <a:srgbClr val="000000"/>
                </a:solidFill>
              </a:rPr>
              <a:t>alcance de </a:t>
            </a:r>
            <a:r>
              <a:rPr lang="es-MX" sz="3300" dirty="0">
                <a:solidFill>
                  <a:srgbClr val="000000"/>
                </a:solidFill>
              </a:rPr>
              <a:t>la Auditoria Operacional.</a:t>
            </a:r>
          </a:p>
          <a:p>
            <a:pPr marL="0" indent="0">
              <a:buNone/>
            </a:pPr>
            <a:endParaRPr lang="es-MX" dirty="0"/>
          </a:p>
        </p:txBody>
      </p:sp>
    </p:spTree>
    <p:extLst>
      <p:ext uri="{BB962C8B-B14F-4D97-AF65-F5344CB8AC3E}">
        <p14:creationId xmlns:p14="http://schemas.microsoft.com/office/powerpoint/2010/main" val="294109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b="1" i="1" smtClean="0"/>
              <a:t>AUDITORÍA POR ÁREAS FUNCIONALES DE UNA EMPRESA</a:t>
            </a:r>
            <a:endParaRPr lang="es-MX"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3227" y="5010150"/>
            <a:ext cx="3048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Marcador de contenido"/>
          <p:cNvGraphicFramePr>
            <a:graphicFrameLocks/>
          </p:cNvGraphicFramePr>
          <p:nvPr>
            <p:extLst>
              <p:ext uri="{D42A27DB-BD31-4B8C-83A1-F6EECF244321}">
                <p14:modId xmlns:p14="http://schemas.microsoft.com/office/powerpoint/2010/main" val="605997721"/>
              </p:ext>
            </p:extLst>
          </p:nvPr>
        </p:nvGraphicFramePr>
        <p:xfrm>
          <a:off x="-632373" y="170080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4724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p:cNvGraphicFramePr/>
          <p:nvPr>
            <p:extLst>
              <p:ext uri="{D42A27DB-BD31-4B8C-83A1-F6EECF244321}">
                <p14:modId xmlns:p14="http://schemas.microsoft.com/office/powerpoint/2010/main" val="2012934652"/>
              </p:ext>
            </p:extLst>
          </p:nvPr>
        </p:nvGraphicFramePr>
        <p:xfrm>
          <a:off x="323528" y="1052736"/>
          <a:ext cx="8467558" cy="4634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 Título"/>
          <p:cNvSpPr>
            <a:spLocks noGrp="1"/>
          </p:cNvSpPr>
          <p:nvPr>
            <p:ph type="title"/>
          </p:nvPr>
        </p:nvSpPr>
        <p:spPr>
          <a:xfrm>
            <a:off x="457200" y="274638"/>
            <a:ext cx="8229600" cy="1143000"/>
          </a:xfrm>
        </p:spPr>
        <p:txBody>
          <a:bodyPr/>
          <a:lstStyle/>
          <a:p>
            <a:r>
              <a:rPr lang="es-MX" dirty="0" smtClean="0"/>
              <a:t>COMPRAS:</a:t>
            </a:r>
            <a:endParaRPr lang="es-MX" dirty="0"/>
          </a:p>
        </p:txBody>
      </p:sp>
      <p:sp>
        <p:nvSpPr>
          <p:cNvPr id="16" name="2 Marcador de contenido"/>
          <p:cNvSpPr>
            <a:spLocks noGrp="1"/>
          </p:cNvSpPr>
          <p:nvPr>
            <p:ph idx="1"/>
          </p:nvPr>
        </p:nvSpPr>
        <p:spPr>
          <a:xfrm>
            <a:off x="551558" y="1340768"/>
            <a:ext cx="8229600" cy="4525963"/>
          </a:xfrm>
        </p:spPr>
        <p:txBody>
          <a:bodyPr/>
          <a:lstStyle/>
          <a:p>
            <a:r>
              <a:rPr lang="es-MX" dirty="0"/>
              <a:t>Estudiar y evaluar qué tan contundentes y efectivos son los </a:t>
            </a:r>
            <a:r>
              <a:rPr lang="es-MX" dirty="0" smtClean="0"/>
              <a:t>distintos procedimientos </a:t>
            </a:r>
            <a:r>
              <a:rPr lang="es-MX" dirty="0"/>
              <a:t>que la organización realiza para obtener bienes y servicios </a:t>
            </a:r>
            <a:r>
              <a:rPr lang="es-MX" dirty="0" smtClean="0"/>
              <a:t>a un costo </a:t>
            </a:r>
            <a:r>
              <a:rPr lang="es-MX" dirty="0"/>
              <a:t>final </a:t>
            </a:r>
            <a:r>
              <a:rPr lang="es-MX" dirty="0" smtClean="0"/>
              <a:t>más </a:t>
            </a:r>
            <a:r>
              <a:rPr lang="es-MX" dirty="0"/>
              <a:t>económico</a:t>
            </a:r>
            <a:r>
              <a:rPr lang="es-MX" dirty="0" smtClean="0"/>
              <a:t>.</a:t>
            </a:r>
          </a:p>
          <a:p>
            <a:endParaRPr lang="es-MX" dirty="0"/>
          </a:p>
        </p:txBody>
      </p:sp>
      <p:pic>
        <p:nvPicPr>
          <p:cNvPr id="1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1760" y="3525017"/>
            <a:ext cx="4477641" cy="33329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95419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mtClean="0"/>
              <a:t>Programa de compras:</a:t>
            </a:r>
            <a:endParaRPr lang="es-MX" dirty="0"/>
          </a:p>
        </p:txBody>
      </p:sp>
      <p:sp>
        <p:nvSpPr>
          <p:cNvPr id="3" name="2 Marcador de contenido"/>
          <p:cNvSpPr txBox="1">
            <a:spLocks/>
          </p:cNvSpPr>
          <p:nvPr/>
        </p:nvSpPr>
        <p:spPr>
          <a:xfrm>
            <a:off x="457200" y="1600200"/>
            <a:ext cx="8229600" cy="4925144"/>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pitchFamily="2" charset="2"/>
              <a:buChar char="q"/>
            </a:pPr>
            <a:r>
              <a:rPr lang="es-MX" smtClean="0">
                <a:solidFill>
                  <a:srgbClr val="000000"/>
                </a:solidFill>
                <a:latin typeface="Helvetica"/>
              </a:rPr>
              <a:t>Familiarización y análisis de a información existente relativa a las compras, tanto de carácter interno como externo.</a:t>
            </a:r>
          </a:p>
          <a:p>
            <a:pPr algn="ctr">
              <a:buFont typeface="Wingdings" pitchFamily="2" charset="2"/>
              <a:buChar char="q"/>
            </a:pPr>
            <a:r>
              <a:rPr lang="es-MX" smtClean="0">
                <a:solidFill>
                  <a:srgbClr val="000000"/>
                </a:solidFill>
                <a:latin typeface="Helvetica"/>
              </a:rPr>
              <a:t>Analizar los expedientes de auditorias anteriores así como las recomendaciones hechas.</a:t>
            </a:r>
          </a:p>
          <a:p>
            <a:pPr algn="ctr">
              <a:buFont typeface="Wingdings" pitchFamily="2" charset="2"/>
              <a:buChar char="q"/>
            </a:pPr>
            <a:r>
              <a:rPr lang="es-MX" smtClean="0">
                <a:solidFill>
                  <a:srgbClr val="000000"/>
                </a:solidFill>
                <a:latin typeface="Helvetica"/>
              </a:rPr>
              <a:t>Elaboración de cuestionarios y guías de entrevistas para conocer más detalladamente el proceso que se sigue para efectuar y controlar las compras y así por distintos métodos </a:t>
            </a:r>
          </a:p>
          <a:p>
            <a:pPr algn="ctr">
              <a:buFont typeface="Wingdings" pitchFamily="2" charset="2"/>
              <a:buChar char="q"/>
            </a:pPr>
            <a:r>
              <a:rPr lang="es-MX" smtClean="0">
                <a:solidFill>
                  <a:srgbClr val="000000"/>
                </a:solidFill>
                <a:latin typeface="Helvetica"/>
              </a:rPr>
              <a:t>Comprobación de datos provenientes de diferentes fuentes para determinar si lo planeado se lleva a cabo en la práctica.</a:t>
            </a:r>
          </a:p>
          <a:p>
            <a:pPr algn="ctr">
              <a:buFont typeface="Wingdings" pitchFamily="2" charset="2"/>
              <a:buChar char="q"/>
            </a:pPr>
            <a:r>
              <a:rPr lang="es-MX" smtClean="0">
                <a:solidFill>
                  <a:srgbClr val="000000"/>
                </a:solidFill>
                <a:latin typeface="Helvetica"/>
              </a:rPr>
              <a:t>Conocer la distribución de las cargas de trabajo, de los distintos métodos aplicados a la operación, instalación de equipos, para dar una conclusión y recomendación adecuadas para el mejoramiento de la eficiencia.</a:t>
            </a:r>
          </a:p>
          <a:p>
            <a:pPr algn="ctr">
              <a:buFont typeface="Wingdings" pitchFamily="2" charset="2"/>
              <a:buChar char="q"/>
            </a:pPr>
            <a:r>
              <a:rPr lang="es-MX" smtClean="0">
                <a:solidFill>
                  <a:srgbClr val="000000"/>
                </a:solidFill>
                <a:latin typeface="Helvetica"/>
              </a:rPr>
              <a:t>Conocer la preparación del personal que maneja la función compras para determinar que tan eficientes son en la ejecución de sus operaciones.</a:t>
            </a:r>
            <a:endParaRPr lang="es-MX" dirty="0">
              <a:solidFill>
                <a:srgbClr val="000000"/>
              </a:solidFill>
              <a:latin typeface="Helvetica"/>
            </a:endParaRPr>
          </a:p>
        </p:txBody>
      </p:sp>
    </p:spTree>
    <p:extLst>
      <p:ext uri="{BB962C8B-B14F-4D97-AF65-F5344CB8AC3E}">
        <p14:creationId xmlns:p14="http://schemas.microsoft.com/office/powerpoint/2010/main" val="338777304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TotalTime>
  <Words>1287</Words>
  <Application>Microsoft Office PowerPoint</Application>
  <PresentationFormat>Presentación en pantalla (4:3)</PresentationFormat>
  <Paragraphs>96</Paragraphs>
  <Slides>19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Arial</vt:lpstr>
      <vt:lpstr>Calibri</vt:lpstr>
      <vt:lpstr>Courier New</vt:lpstr>
      <vt:lpstr>Helvetica</vt:lpstr>
      <vt:lpstr>Wingdings</vt:lpstr>
      <vt:lpstr>Tema de Office</vt:lpstr>
      <vt:lpstr>Presentación de PowerPoint</vt:lpstr>
      <vt:lpstr>Presentación de PowerPoint</vt:lpstr>
      <vt:lpstr>Presentación de PowerPoint</vt:lpstr>
      <vt:lpstr>Presentación de PowerPoint</vt:lpstr>
      <vt:lpstr>¿QUÉ ES LA AUDITORÍA OPERACIONAL?</vt:lpstr>
      <vt:lpstr>PARA LA EJECUCIÓN DE LA AUDITORÍA:</vt:lpstr>
      <vt:lpstr>Presentación de PowerPoint</vt:lpstr>
      <vt:lpstr>COMPRAS:</vt:lpstr>
      <vt:lpstr>Presentación de PowerPoint</vt:lpstr>
      <vt:lpstr>Presentación de PowerPoint</vt:lpstr>
      <vt:lpstr>Programa:</vt:lpstr>
      <vt:lpstr>VENTAS:</vt:lpstr>
      <vt:lpstr>Programa:</vt:lpstr>
      <vt:lpstr>PERSONAL:</vt:lpstr>
      <vt:lpstr>Programa</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mas</dc:creator>
  <cp:lastModifiedBy>hp</cp:lastModifiedBy>
  <cp:revision>33</cp:revision>
  <dcterms:created xsi:type="dcterms:W3CDTF">2012-08-07T16:35:15Z</dcterms:created>
  <dcterms:modified xsi:type="dcterms:W3CDTF">2015-10-30T05:32:20Z</dcterms:modified>
</cp:coreProperties>
</file>